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6"/>
  </p:notesMasterIdLst>
  <p:sldIdLst>
    <p:sldId id="256" r:id="rId2"/>
    <p:sldId id="257" r:id="rId3"/>
    <p:sldId id="271" r:id="rId4"/>
    <p:sldId id="291" r:id="rId5"/>
    <p:sldId id="292" r:id="rId6"/>
    <p:sldId id="293" r:id="rId7"/>
    <p:sldId id="297" r:id="rId8"/>
    <p:sldId id="296" r:id="rId9"/>
    <p:sldId id="354" r:id="rId10"/>
    <p:sldId id="258" r:id="rId11"/>
    <p:sldId id="268" r:id="rId12"/>
    <p:sldId id="269" r:id="rId13"/>
    <p:sldId id="259" r:id="rId14"/>
    <p:sldId id="274" r:id="rId15"/>
    <p:sldId id="298" r:id="rId16"/>
    <p:sldId id="264" r:id="rId17"/>
    <p:sldId id="340" r:id="rId18"/>
    <p:sldId id="272" r:id="rId19"/>
    <p:sldId id="311" r:id="rId20"/>
    <p:sldId id="287" r:id="rId21"/>
    <p:sldId id="309" r:id="rId22"/>
    <p:sldId id="310" r:id="rId23"/>
    <p:sldId id="365" r:id="rId24"/>
    <p:sldId id="312" r:id="rId25"/>
    <p:sldId id="313" r:id="rId26"/>
    <p:sldId id="339" r:id="rId27"/>
    <p:sldId id="306" r:id="rId28"/>
    <p:sldId id="363" r:id="rId29"/>
    <p:sldId id="308" r:id="rId30"/>
    <p:sldId id="357" r:id="rId31"/>
    <p:sldId id="355" r:id="rId32"/>
    <p:sldId id="356" r:id="rId33"/>
    <p:sldId id="364" r:id="rId34"/>
    <p:sldId id="299" r:id="rId35"/>
    <p:sldId id="337" r:id="rId36"/>
    <p:sldId id="273" r:id="rId37"/>
    <p:sldId id="351" r:id="rId38"/>
    <p:sldId id="338" r:id="rId39"/>
    <p:sldId id="270" r:id="rId40"/>
    <p:sldId id="314" r:id="rId41"/>
    <p:sldId id="300" r:id="rId42"/>
    <p:sldId id="341" r:id="rId43"/>
    <p:sldId id="275" r:id="rId44"/>
    <p:sldId id="315" r:id="rId45"/>
    <p:sldId id="342" r:id="rId46"/>
    <p:sldId id="290" r:id="rId47"/>
    <p:sldId id="362" r:id="rId48"/>
    <p:sldId id="367" r:id="rId49"/>
    <p:sldId id="343" r:id="rId50"/>
    <p:sldId id="276" r:id="rId51"/>
    <p:sldId id="366" r:id="rId52"/>
    <p:sldId id="267" r:id="rId53"/>
    <p:sldId id="278" r:id="rId54"/>
    <p:sldId id="279" r:id="rId55"/>
    <p:sldId id="280" r:id="rId56"/>
    <p:sldId id="374" r:id="rId57"/>
    <p:sldId id="260" r:id="rId58"/>
    <p:sldId id="283" r:id="rId59"/>
    <p:sldId id="282" r:id="rId60"/>
    <p:sldId id="358" r:id="rId61"/>
    <p:sldId id="281" r:id="rId62"/>
    <p:sldId id="284" r:id="rId63"/>
    <p:sldId id="294" r:id="rId64"/>
    <p:sldId id="265" r:id="rId65"/>
    <p:sldId id="301" r:id="rId66"/>
    <p:sldId id="266" r:id="rId67"/>
    <p:sldId id="302" r:id="rId68"/>
    <p:sldId id="303" r:id="rId69"/>
    <p:sldId id="305" r:id="rId70"/>
    <p:sldId id="359" r:id="rId71"/>
    <p:sldId id="360" r:id="rId72"/>
    <p:sldId id="304" r:id="rId73"/>
    <p:sldId id="361" r:id="rId74"/>
    <p:sldId id="372" r:id="rId75"/>
    <p:sldId id="373" r:id="rId76"/>
    <p:sldId id="285" r:id="rId77"/>
    <p:sldId id="295" r:id="rId78"/>
    <p:sldId id="378" r:id="rId79"/>
    <p:sldId id="261" r:id="rId80"/>
    <p:sldId id="377" r:id="rId81"/>
    <p:sldId id="368" r:id="rId82"/>
    <p:sldId id="352" r:id="rId83"/>
    <p:sldId id="353" r:id="rId84"/>
    <p:sldId id="336" r:id="rId85"/>
    <p:sldId id="320" r:id="rId86"/>
    <p:sldId id="349" r:id="rId87"/>
    <p:sldId id="350" r:id="rId88"/>
    <p:sldId id="348" r:id="rId89"/>
    <p:sldId id="321" r:id="rId90"/>
    <p:sldId id="316" r:id="rId91"/>
    <p:sldId id="369" r:id="rId92"/>
    <p:sldId id="317" r:id="rId93"/>
    <p:sldId id="371" r:id="rId94"/>
    <p:sldId id="318" r:id="rId95"/>
    <p:sldId id="319" r:id="rId96"/>
    <p:sldId id="344" r:id="rId97"/>
    <p:sldId id="334" r:id="rId98"/>
    <p:sldId id="335" r:id="rId99"/>
    <p:sldId id="333" r:id="rId100"/>
    <p:sldId id="323" r:id="rId101"/>
    <p:sldId id="347" r:id="rId102"/>
    <p:sldId id="332" r:id="rId103"/>
    <p:sldId id="327" r:id="rId104"/>
    <p:sldId id="326" r:id="rId105"/>
    <p:sldId id="324" r:id="rId106"/>
    <p:sldId id="345" r:id="rId107"/>
    <p:sldId id="331" r:id="rId108"/>
    <p:sldId id="325" r:id="rId109"/>
    <p:sldId id="329" r:id="rId110"/>
    <p:sldId id="330" r:id="rId111"/>
    <p:sldId id="346" r:id="rId112"/>
    <p:sldId id="263" r:id="rId113"/>
    <p:sldId id="375" r:id="rId114"/>
    <p:sldId id="376" r:id="rId1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1378CC48-01D8-4641-9291-A3D22448F133}">
          <p14:sldIdLst>
            <p14:sldId id="256"/>
            <p14:sldId id="257"/>
            <p14:sldId id="271"/>
            <p14:sldId id="291"/>
            <p14:sldId id="292"/>
            <p14:sldId id="293"/>
            <p14:sldId id="297"/>
            <p14:sldId id="296"/>
            <p14:sldId id="354"/>
          </p14:sldIdLst>
        </p14:section>
        <p14:section name="Visual Studio" id="{A1DE2FF2-870B-4BF9-A2BA-B332D71D2E09}">
          <p14:sldIdLst>
            <p14:sldId id="258"/>
            <p14:sldId id="268"/>
            <p14:sldId id="269"/>
            <p14:sldId id="259"/>
            <p14:sldId id="274"/>
            <p14:sldId id="298"/>
            <p14:sldId id="264"/>
          </p14:sldIdLst>
        </p14:section>
        <p14:section name="Breakpoints" id="{E6A0204B-7FC8-4A52-BBCB-8E0C9D5486E9}">
          <p14:sldIdLst>
            <p14:sldId id="340"/>
            <p14:sldId id="272"/>
            <p14:sldId id="311"/>
            <p14:sldId id="287"/>
            <p14:sldId id="309"/>
            <p14:sldId id="310"/>
            <p14:sldId id="365"/>
            <p14:sldId id="312"/>
            <p14:sldId id="313"/>
            <p14:sldId id="339"/>
            <p14:sldId id="306"/>
            <p14:sldId id="363"/>
            <p14:sldId id="308"/>
            <p14:sldId id="357"/>
            <p14:sldId id="355"/>
            <p14:sldId id="356"/>
            <p14:sldId id="364"/>
            <p14:sldId id="299"/>
            <p14:sldId id="337"/>
            <p14:sldId id="273"/>
            <p14:sldId id="351"/>
            <p14:sldId id="338"/>
            <p14:sldId id="270"/>
            <p14:sldId id="314"/>
            <p14:sldId id="300"/>
          </p14:sldIdLst>
        </p14:section>
        <p14:section name="VS Window Usage" id="{6556171A-4692-4D28-92B2-83DFB64E4B8C}">
          <p14:sldIdLst>
            <p14:sldId id="341"/>
            <p14:sldId id="275"/>
            <p14:sldId id="315"/>
            <p14:sldId id="342"/>
            <p14:sldId id="290"/>
            <p14:sldId id="362"/>
            <p14:sldId id="367"/>
            <p14:sldId id="343"/>
            <p14:sldId id="276"/>
            <p14:sldId id="366"/>
          </p14:sldIdLst>
        </p14:section>
        <p14:section name="Code Attributes" id="{B1596FDC-4CBF-4915-AD47-91AA71C4DE47}">
          <p14:sldIdLst>
            <p14:sldId id="267"/>
            <p14:sldId id="278"/>
            <p14:sldId id="279"/>
            <p14:sldId id="280"/>
            <p14:sldId id="374"/>
          </p14:sldIdLst>
        </p14:section>
        <p14:section name="PDBs" id="{B8602098-D43F-4FC2-8328-03556228DFEF}">
          <p14:sldIdLst>
            <p14:sldId id="260"/>
            <p14:sldId id="283"/>
            <p14:sldId id="282"/>
            <p14:sldId id="358"/>
            <p14:sldId id="281"/>
            <p14:sldId id="284"/>
            <p14:sldId id="294"/>
            <p14:sldId id="265"/>
            <p14:sldId id="301"/>
            <p14:sldId id="266"/>
            <p14:sldId id="302"/>
            <p14:sldId id="303"/>
            <p14:sldId id="305"/>
            <p14:sldId id="359"/>
            <p14:sldId id="360"/>
            <p14:sldId id="304"/>
            <p14:sldId id="361"/>
            <p14:sldId id="372"/>
            <p14:sldId id="373"/>
            <p14:sldId id="285"/>
            <p14:sldId id="295"/>
            <p14:sldId id="378"/>
          </p14:sldIdLst>
        </p14:section>
        <p14:section name="Production Debugging" id="{E28AB585-D6A9-475D-8EF6-6728F1C8B503}">
          <p14:sldIdLst>
            <p14:sldId id="261"/>
            <p14:sldId id="377"/>
            <p14:sldId id="368"/>
            <p14:sldId id="352"/>
            <p14:sldId id="353"/>
            <p14:sldId id="336"/>
            <p14:sldId id="320"/>
            <p14:sldId id="349"/>
            <p14:sldId id="350"/>
            <p14:sldId id="348"/>
            <p14:sldId id="321"/>
            <p14:sldId id="316"/>
            <p14:sldId id="369"/>
            <p14:sldId id="317"/>
            <p14:sldId id="371"/>
            <p14:sldId id="318"/>
            <p14:sldId id="319"/>
            <p14:sldId id="344"/>
            <p14:sldId id="334"/>
            <p14:sldId id="335"/>
            <p14:sldId id="333"/>
            <p14:sldId id="323"/>
            <p14:sldId id="347"/>
            <p14:sldId id="332"/>
            <p14:sldId id="327"/>
            <p14:sldId id="326"/>
            <p14:sldId id="324"/>
            <p14:sldId id="345"/>
            <p14:sldId id="331"/>
            <p14:sldId id="325"/>
            <p14:sldId id="329"/>
            <p14:sldId id="330"/>
            <p14:sldId id="346"/>
            <p14:sldId id="263"/>
            <p14:sldId id="375"/>
            <p14:sldId id="37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7D31"/>
    <a:srgbClr val="FFFFFF"/>
    <a:srgbClr val="C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7457" autoAdjust="0"/>
  </p:normalViewPr>
  <p:slideViewPr>
    <p:cSldViewPr snapToGrid="0">
      <p:cViewPr varScale="1">
        <p:scale>
          <a:sx n="90" d="100"/>
          <a:sy n="90" d="100"/>
        </p:scale>
        <p:origin x="120" y="3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presProps" Target="presProp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85EE65-38B0-4087-92EA-135E91AE94F9}" type="datetimeFigureOut">
              <a:rPr lang="en-US" smtClean="0"/>
              <a:t>4/8/2016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BAAC1E-D671-4338-92CD-CF2A6F10A9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1289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MyDouble.linq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BAAC1E-D671-4338-92CD-CF2A6F10A99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1840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BAAC1E-D671-4338-92CD-CF2A6F10A99C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6105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Do </a:t>
            </a:r>
            <a:r>
              <a:rPr lang="en-US" dirty="0" err="1" smtClean="0"/>
              <a:t>mutli</a:t>
            </a:r>
            <a:r>
              <a:rPr lang="en-US" dirty="0" smtClean="0"/>
              <a:t> example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BAAC1E-D671-4338-92CD-CF2A6F10A99C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592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Do </a:t>
            </a:r>
            <a:r>
              <a:rPr lang="en-US" dirty="0" err="1" smtClean="0"/>
              <a:t>mutli</a:t>
            </a:r>
            <a:r>
              <a:rPr lang="en-US" dirty="0" smtClean="0"/>
              <a:t> example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BAAC1E-D671-4338-92CD-CF2A6F10A99C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4710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00:40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BAAC1E-D671-4338-92CD-CF2A6F10A99C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0258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00:45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BAAC1E-D671-4338-92CD-CF2A6F10A99C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5914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00:45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BAAC1E-D671-4338-92CD-CF2A6F10A99C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8873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00:50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BAAC1E-D671-4338-92CD-CF2A6F10A99C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16456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TestDriver</a:t>
            </a:r>
            <a:r>
              <a:rPr lang="en-US" dirty="0" smtClean="0"/>
              <a:t> SymCheck.ps1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BAAC1E-D671-4338-92CD-CF2A6F10A99C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93026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00:55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BAAC1E-D671-4338-92CD-CF2A6F10A99C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65768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00:55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BAAC1E-D671-4338-92CD-CF2A6F10A99C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4927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BAAC1E-D671-4338-92CD-CF2A6F10A99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17732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Crashy</a:t>
            </a:r>
            <a:r>
              <a:rPr lang="en-US" dirty="0" smtClean="0"/>
              <a:t> Procdump.ps1</a:t>
            </a:r>
          </a:p>
          <a:p>
            <a:r>
              <a:rPr lang="en-US" dirty="0" err="1" smtClean="0"/>
              <a:t>Hangy</a:t>
            </a:r>
            <a:r>
              <a:rPr lang="en-US" dirty="0" smtClean="0"/>
              <a:t> ProcDump.ps1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BAAC1E-D671-4338-92CD-CF2A6F10A99C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97386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BAAC1E-D671-4338-92CD-CF2A6F10A99C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64306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01:10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BAAC1E-D671-4338-92CD-CF2A6F10A99C}" type="slidenum">
              <a:rPr lang="en-US" smtClean="0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68136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01:10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BAAC1E-D671-4338-92CD-CF2A6F10A99C}" type="slidenum">
              <a:rPr lang="en-US" smtClean="0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6193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00:10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BAAC1E-D671-4338-92CD-CF2A6F10A99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115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00:15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BAAC1E-D671-4338-92CD-CF2A6F10A99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7719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BAAC1E-D671-4338-92CD-CF2A6F10A99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2069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Answer to: "How do I set a breakpoint if I don't have the source?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Symbol / Source Server setup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Add </a:t>
            </a:r>
            <a:r>
              <a:rPr lang="en-US" dirty="0" err="1" smtClean="0"/>
              <a:t>bp</a:t>
            </a:r>
            <a:r>
              <a:rPr lang="en-US" dirty="0" smtClean="0"/>
              <a:t> to function name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Async</a:t>
            </a:r>
            <a:r>
              <a:rPr lang="en-US" dirty="0" smtClean="0"/>
              <a:t> methods don't appear to work with Function Breakpoints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Add </a:t>
            </a:r>
            <a:r>
              <a:rPr lang="en-US" dirty="0" err="1" smtClean="0"/>
              <a:t>ctor</a:t>
            </a:r>
            <a:r>
              <a:rPr lang="en-US" dirty="0" smtClean="0"/>
              <a:t> to get source file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Beware optimization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.NET Framework Debugging Control </a:t>
            </a:r>
            <a:r>
              <a:rPr lang="en-US" dirty="0" err="1" smtClean="0"/>
              <a:t>ini</a:t>
            </a:r>
            <a:r>
              <a:rPr lang="en-US" dirty="0" smtClean="0"/>
              <a:t> file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COMPLUS_ZapDisable</a:t>
            </a:r>
            <a:r>
              <a:rPr lang="en-US" dirty="0" smtClean="0"/>
              <a:t>=1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BAAC1E-D671-4338-92CD-CF2A6F10A99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6206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Answer to: "How do I set a breakpoint if I don't have the source?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Symbol / Source Server setup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Add </a:t>
            </a:r>
            <a:r>
              <a:rPr lang="en-US" dirty="0" err="1" smtClean="0"/>
              <a:t>bp</a:t>
            </a:r>
            <a:r>
              <a:rPr lang="en-US" dirty="0" smtClean="0"/>
              <a:t> to function name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Async</a:t>
            </a:r>
            <a:r>
              <a:rPr lang="en-US" dirty="0" smtClean="0"/>
              <a:t> methods don't appear to work with Function Breakpoints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Add </a:t>
            </a:r>
            <a:r>
              <a:rPr lang="en-US" dirty="0" err="1" smtClean="0"/>
              <a:t>ctor</a:t>
            </a:r>
            <a:r>
              <a:rPr lang="en-US" dirty="0" smtClean="0"/>
              <a:t> to get source file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Beware optimization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.NET Framework Debugging Control </a:t>
            </a:r>
            <a:r>
              <a:rPr lang="en-US" dirty="0" err="1" smtClean="0"/>
              <a:t>ini</a:t>
            </a:r>
            <a:r>
              <a:rPr lang="en-US" dirty="0" smtClean="0"/>
              <a:t> file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COMPLUS_ZapDisable</a:t>
            </a:r>
            <a:r>
              <a:rPr lang="en-US" dirty="0" smtClean="0"/>
              <a:t>=1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BAAC1E-D671-4338-92CD-CF2A6F10A99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42567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00:25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BAAC1E-D671-4338-92CD-CF2A6F10A99C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1225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BAAC1E-D671-4338-92CD-CF2A6F10A99C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3678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196CB-E234-4F54-B680-B81E08C167DB}" type="datetimeFigureOut">
              <a:rPr lang="en-US" smtClean="0"/>
              <a:t>4/8/2016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216CE-88E7-4D25-842F-B60BE85F87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6219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196CB-E234-4F54-B680-B81E08C167DB}" type="datetimeFigureOut">
              <a:rPr lang="en-US" smtClean="0"/>
              <a:t>4/8/2016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216CE-88E7-4D25-842F-B60BE85F87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1123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196CB-E234-4F54-B680-B81E08C167DB}" type="datetimeFigureOut">
              <a:rPr lang="en-US" smtClean="0"/>
              <a:t>4/8/2016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216CE-88E7-4D25-842F-B60BE85F87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1072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196CB-E234-4F54-B680-B81E08C167DB}" type="datetimeFigureOut">
              <a:rPr lang="en-US" smtClean="0"/>
              <a:t>4/8/2016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216CE-88E7-4D25-842F-B60BE85F87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2457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196CB-E234-4F54-B680-B81E08C167DB}" type="datetimeFigureOut">
              <a:rPr lang="en-US" smtClean="0"/>
              <a:t>4/8/2016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216CE-88E7-4D25-842F-B60BE85F87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7540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196CB-E234-4F54-B680-B81E08C167DB}" type="datetimeFigureOut">
              <a:rPr lang="en-US" smtClean="0"/>
              <a:t>4/8/2016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216CE-88E7-4D25-842F-B60BE85F87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5525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196CB-E234-4F54-B680-B81E08C167DB}" type="datetimeFigureOut">
              <a:rPr lang="en-US" smtClean="0"/>
              <a:t>4/8/2016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216CE-88E7-4D25-842F-B60BE85F87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3552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196CB-E234-4F54-B680-B81E08C167DB}" type="datetimeFigureOut">
              <a:rPr lang="en-US" smtClean="0"/>
              <a:t>4/8/2016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216CE-88E7-4D25-842F-B60BE85F87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9741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196CB-E234-4F54-B680-B81E08C167DB}" type="datetimeFigureOut">
              <a:rPr lang="en-US" smtClean="0"/>
              <a:t>4/8/2016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216CE-88E7-4D25-842F-B60BE85F87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2273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196CB-E234-4F54-B680-B81E08C167DB}" type="datetimeFigureOut">
              <a:rPr lang="en-US" smtClean="0"/>
              <a:t>4/8/2016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216CE-88E7-4D25-842F-B60BE85F87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1094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196CB-E234-4F54-B680-B81E08C167DB}" type="datetimeFigureOut">
              <a:rPr lang="en-US" smtClean="0"/>
              <a:t>4/8/2016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216CE-88E7-4D25-842F-B60BE85F87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500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2196CB-E234-4F54-B680-B81E08C167DB}" type="datetimeFigureOut">
              <a:rPr lang="en-US" smtClean="0"/>
              <a:t>4/8/2016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3216CE-88E7-4D25-842F-B60BE85F87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7955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2.jp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s.msdn.microsoft.com/tess/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blogs.msdn.microsoft.com/tom/" TargetMode="External"/><Relationship Id="rId4" Type="http://schemas.openxmlformats.org/officeDocument/2006/relationships/hyperlink" Target="http://www.wintellect.com/devcenter/author/jrobbins" TargetMode="Externa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hyperlink" Target="http://is.gd/9b8c1z" TargetMode="External"/><Relationship Id="rId2" Type="http://schemas.openxmlformats.org/officeDocument/2006/relationships/hyperlink" Target="https://github.com/codekaizen/AdvNetDebugging/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odekaizen/AdvNetDebugging/FoodNameClustering/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tackoverflow.com/questions/5188671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jp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jp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jp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odekaizen/AdvNetDebugging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4.png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Wintellect/WintellectPowerShell" TargetMode="Externa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646237"/>
          </a:xfrm>
        </p:spPr>
        <p:txBody>
          <a:bodyPr/>
          <a:lstStyle/>
          <a:p>
            <a:r>
              <a:rPr lang="en-US" dirty="0" smtClean="0"/>
              <a:t>Advanced </a:t>
            </a:r>
            <a:r>
              <a:rPr lang="en-US" dirty="0" err="1" smtClean="0"/>
              <a:t>.Net</a:t>
            </a:r>
            <a:r>
              <a:rPr lang="en-US" dirty="0" smtClean="0"/>
              <a:t> Debugging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2810272"/>
            <a:ext cx="9144000" cy="1655762"/>
          </a:xfrm>
        </p:spPr>
        <p:txBody>
          <a:bodyPr/>
          <a:lstStyle/>
          <a:p>
            <a:r>
              <a:rPr lang="en-US" dirty="0" smtClean="0"/>
              <a:t>The secret sauce to become a </a:t>
            </a:r>
            <a:r>
              <a:rPr lang="en-US" strike="sngStrike" dirty="0" err="1" smtClean="0"/>
              <a:t>rockstar</a:t>
            </a:r>
            <a:r>
              <a:rPr lang="en-US" dirty="0" smtClean="0"/>
              <a:t> </a:t>
            </a:r>
            <a:r>
              <a:rPr lang="en-US" strike="sngStrike" dirty="0" smtClean="0"/>
              <a:t>ninja</a:t>
            </a:r>
            <a:r>
              <a:rPr lang="en-US" dirty="0" smtClean="0"/>
              <a:t> unicorn developer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7864" y="4338443"/>
            <a:ext cx="2516271" cy="1767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536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537075"/>
          </a:xfrm>
        </p:spPr>
        <p:txBody>
          <a:bodyPr/>
          <a:lstStyle/>
          <a:p>
            <a:r>
              <a:rPr lang="en-US" dirty="0" smtClean="0"/>
              <a:t>Visual Studio is like Visual Studio Code, </a:t>
            </a:r>
            <a:br>
              <a:rPr lang="en-US" dirty="0" smtClean="0"/>
            </a:br>
            <a:r>
              <a:rPr lang="en-US" i="1" dirty="0" smtClean="0"/>
              <a:t>with debugging</a:t>
            </a:r>
            <a:endParaRPr lang="en-US" i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1177" y="3847836"/>
            <a:ext cx="2349646" cy="2136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825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 in Production - ETW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975" y="1828800"/>
            <a:ext cx="1183005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3190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 in Production - ETW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2813707" y="2424223"/>
            <a:ext cx="6564585" cy="2308324"/>
            <a:chOff x="1731603" y="2328530"/>
            <a:chExt cx="6564585" cy="2308324"/>
          </a:xfrm>
        </p:grpSpPr>
        <p:sp>
          <p:nvSpPr>
            <p:cNvPr id="3" name="TextBox 2"/>
            <p:cNvSpPr txBox="1"/>
            <p:nvPr/>
          </p:nvSpPr>
          <p:spPr>
            <a:xfrm>
              <a:off x="2746744" y="2328530"/>
              <a:ext cx="5549444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 smtClean="0">
                  <a:latin typeface="Consolas" panose="020B0609020204030204" pitchFamily="49" charset="0"/>
                  <a:cs typeface="Consolas" panose="020B0609020204030204" pitchFamily="49" charset="0"/>
                </a:rPr>
                <a:t>Start-</a:t>
              </a:r>
              <a:r>
                <a:rPr lang="en-US" sz="3600" dirty="0" err="1" smtClean="0">
                  <a:latin typeface="Consolas" panose="020B0609020204030204" pitchFamily="49" charset="0"/>
                  <a:cs typeface="Consolas" panose="020B0609020204030204" pitchFamily="49" charset="0"/>
                </a:rPr>
                <a:t>EtwDataLogging</a:t>
              </a:r>
              <a:endParaRPr lang="en-US" sz="3600" dirty="0" smtClean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endParaRPr lang="en-US" sz="3600" dirty="0" smtClean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3600" dirty="0" smtClean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</a:p>
            <a:p>
              <a:r>
                <a:rPr lang="en-US" sz="3600" dirty="0" smtClean="0">
                  <a:latin typeface="Consolas" panose="020B0609020204030204" pitchFamily="49" charset="0"/>
                  <a:cs typeface="Consolas" panose="020B0609020204030204" pitchFamily="49" charset="0"/>
                </a:rPr>
                <a:t>Stop-</a:t>
              </a:r>
              <a:r>
                <a:rPr lang="en-US" sz="36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EtwDataLogging</a:t>
              </a:r>
              <a:endParaRPr lang="en-US" sz="36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31604" y="2349795"/>
              <a:ext cx="724517" cy="724517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31603" y="3912337"/>
              <a:ext cx="724517" cy="72451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6274894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4775767" y="2828836"/>
            <a:ext cx="264046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 dirty="0" err="1" smtClean="0"/>
              <a:t>GFlags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11332213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 in Production - </a:t>
            </a:r>
            <a:r>
              <a:rPr lang="en-US" dirty="0" err="1" smtClean="0"/>
              <a:t>GFlags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4725" y="1690688"/>
            <a:ext cx="5162550" cy="509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82804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 in Production - </a:t>
            </a:r>
            <a:r>
              <a:rPr lang="en-US" dirty="0" err="1" smtClean="0"/>
              <a:t>GFlags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17833"/>
          <a:stretch/>
        </p:blipFill>
        <p:spPr>
          <a:xfrm>
            <a:off x="1095633" y="1364394"/>
            <a:ext cx="9687697" cy="5268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76958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 in Production - </a:t>
            </a:r>
            <a:r>
              <a:rPr lang="en-US" dirty="0" err="1" smtClean="0"/>
              <a:t>GFlags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80086" y="1754659"/>
            <a:ext cx="1181305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2260:07ec @ 694485375 - </a:t>
            </a:r>
            <a:r>
              <a:rPr lang="en-US" dirty="0" err="1"/>
              <a:t>LdrLoadDll</a:t>
            </a:r>
            <a:r>
              <a:rPr lang="en-US" dirty="0"/>
              <a:t> - ENTER: DLL name: C:\Windows\SYSTEM32\MSCOREE.DLL DLL path: NULL</a:t>
            </a:r>
          </a:p>
          <a:p>
            <a:r>
              <a:rPr lang="en-US" dirty="0"/>
              <a:t>2260:07ec @ 694485375 - </a:t>
            </a:r>
            <a:r>
              <a:rPr lang="en-US" dirty="0" err="1"/>
              <a:t>LdrpLoadDll</a:t>
            </a:r>
            <a:r>
              <a:rPr lang="en-US" dirty="0"/>
              <a:t> - ENTER: DLL name: C:\Windows\SYSTEM32\MSCOREE.DLL DLL path: C:\Program Files </a:t>
            </a:r>
          </a:p>
          <a:p>
            <a:r>
              <a:rPr lang="en-US" dirty="0"/>
              <a:t>2260:07ec @ 694485375 - </a:t>
            </a:r>
            <a:r>
              <a:rPr lang="en-US" dirty="0" err="1"/>
              <a:t>LdrpLoadDll</a:t>
            </a:r>
            <a:r>
              <a:rPr lang="en-US" dirty="0"/>
              <a:t> - INFO: Loading DLL C:\Windows\SYSTEM32\MSCOREE.DLL from path C:\Program </a:t>
            </a:r>
            <a:r>
              <a:rPr lang="en-US" dirty="0" smtClean="0"/>
              <a:t>Fi</a:t>
            </a:r>
            <a:endParaRPr lang="en-US" dirty="0"/>
          </a:p>
          <a:p>
            <a:r>
              <a:rPr lang="en-US" dirty="0"/>
              <a:t>2260:07ec @ 694485375 - </a:t>
            </a:r>
            <a:r>
              <a:rPr lang="en-US" dirty="0" err="1"/>
              <a:t>LdrpFindOrMapDll</a:t>
            </a:r>
            <a:r>
              <a:rPr lang="en-US" dirty="0"/>
              <a:t> - ENTER: DLL name: C:\Windows\SYSTEM32\MSCOREE.DLL DLL path: C:\</a:t>
            </a:r>
            <a:r>
              <a:rPr lang="en-US" dirty="0" smtClean="0"/>
              <a:t>Prog</a:t>
            </a:r>
            <a:endParaRPr lang="en-US" dirty="0"/>
          </a:p>
          <a:p>
            <a:r>
              <a:rPr lang="en-US" dirty="0"/>
              <a:t>2260:07ec @ 694485375 - </a:t>
            </a:r>
            <a:r>
              <a:rPr lang="en-US" dirty="0" err="1"/>
              <a:t>LdrpSearchPath</a:t>
            </a:r>
            <a:r>
              <a:rPr lang="en-US" dirty="0"/>
              <a:t> - ENTER: DLL name: C:\Windows\SYSTEM32\MSCOREE.DLL DLL path: C:\Program </a:t>
            </a:r>
          </a:p>
          <a:p>
            <a:r>
              <a:rPr lang="en-US" dirty="0"/>
              <a:t>2260:07ec @ 694485375 - </a:t>
            </a:r>
            <a:r>
              <a:rPr lang="en-US" dirty="0" err="1"/>
              <a:t>LdrpResolveFileName</a:t>
            </a:r>
            <a:r>
              <a:rPr lang="en-US" dirty="0"/>
              <a:t> - ENTER: DLL name: C:\Windows\SYSTEM32\MSCOREE.DLL</a:t>
            </a:r>
          </a:p>
          <a:p>
            <a:r>
              <a:rPr lang="en-US" dirty="0"/>
              <a:t>2260:07ec @ 694485375 - </a:t>
            </a:r>
            <a:r>
              <a:rPr lang="en-US" dirty="0" err="1"/>
              <a:t>LdrpResolveFileName</a:t>
            </a:r>
            <a:r>
              <a:rPr lang="en-US" dirty="0"/>
              <a:t> - RETURN: Status: 0x00000000</a:t>
            </a:r>
          </a:p>
          <a:p>
            <a:r>
              <a:rPr lang="en-US" dirty="0"/>
              <a:t>2260:07ec @ 694485375 - </a:t>
            </a:r>
            <a:r>
              <a:rPr lang="en-US" dirty="0" err="1"/>
              <a:t>LdrpResolveDllName</a:t>
            </a:r>
            <a:r>
              <a:rPr lang="en-US" dirty="0"/>
              <a:t> - ENTER: DLL name: C:\Windows\SYSTEM32\MSCOREE.DLL</a:t>
            </a:r>
          </a:p>
          <a:p>
            <a:r>
              <a:rPr lang="en-US" dirty="0"/>
              <a:t>2260:07ec @ 694485375 - </a:t>
            </a:r>
            <a:r>
              <a:rPr lang="en-US" dirty="0" err="1"/>
              <a:t>LdrpResolveDllName</a:t>
            </a:r>
            <a:r>
              <a:rPr lang="en-US" dirty="0"/>
              <a:t> - RETURN: Status: 0x00000000</a:t>
            </a:r>
          </a:p>
          <a:p>
            <a:r>
              <a:rPr lang="en-US" dirty="0"/>
              <a:t>2260:07ec @ 694485375 - </a:t>
            </a:r>
            <a:r>
              <a:rPr lang="en-US" dirty="0" err="1"/>
              <a:t>LdrpSearchPath</a:t>
            </a:r>
            <a:r>
              <a:rPr lang="en-US" dirty="0"/>
              <a:t> - RETURN: Status: 0x00000000</a:t>
            </a:r>
          </a:p>
          <a:p>
            <a:r>
              <a:rPr lang="en-US" dirty="0"/>
              <a:t>2260:07ec @ 694485391 - </a:t>
            </a:r>
            <a:r>
              <a:rPr lang="en-US" dirty="0" err="1"/>
              <a:t>LdrpMapViewOfSection</a:t>
            </a:r>
            <a:r>
              <a:rPr lang="en-US" dirty="0"/>
              <a:t> - ENTER: DLL name: C:\Windows\SYSTEM32\MSCOREE.DLL</a:t>
            </a:r>
          </a:p>
          <a:p>
            <a:r>
              <a:rPr lang="en-US" dirty="0" err="1"/>
              <a:t>ModLoad</a:t>
            </a:r>
            <a:r>
              <a:rPr lang="en-US" dirty="0"/>
              <a:t>: 746a0000 746ea000 C:\Windows\SysWOW64\MSCOREE.DLL</a:t>
            </a:r>
          </a:p>
          <a:p>
            <a:r>
              <a:rPr lang="en-US" dirty="0"/>
              <a:t>(2260.7ec): Access violation - code c0000005 (first chance)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530966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 in Production - </a:t>
            </a:r>
            <a:r>
              <a:rPr lang="en-US" dirty="0" err="1" smtClean="0"/>
              <a:t>GFlags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1952094" y="2360427"/>
            <a:ext cx="8287811" cy="2308324"/>
            <a:chOff x="1731603" y="2328530"/>
            <a:chExt cx="8287811" cy="2308324"/>
          </a:xfrm>
        </p:grpSpPr>
        <p:sp>
          <p:nvSpPr>
            <p:cNvPr id="3" name="TextBox 2"/>
            <p:cNvSpPr txBox="1"/>
            <p:nvPr/>
          </p:nvSpPr>
          <p:spPr>
            <a:xfrm>
              <a:off x="2746744" y="2328530"/>
              <a:ext cx="7272670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 smtClean="0">
                  <a:latin typeface="Consolas" panose="020B0609020204030204" pitchFamily="49" charset="0"/>
                  <a:cs typeface="Consolas" panose="020B0609020204030204" pitchFamily="49" charset="0"/>
                </a:rPr>
                <a:t>Enable-</a:t>
              </a:r>
              <a:r>
                <a:rPr lang="en-US" sz="3600" dirty="0" err="1" smtClean="0">
                  <a:latin typeface="Consolas" panose="020B0609020204030204" pitchFamily="49" charset="0"/>
                  <a:cs typeface="Consolas" panose="020B0609020204030204" pitchFamily="49" charset="0"/>
                </a:rPr>
                <a:t>StartWithDebugger</a:t>
              </a:r>
              <a:r>
                <a:rPr lang="en-US" sz="3600" dirty="0" smtClean="0">
                  <a:latin typeface="Consolas" panose="020B0609020204030204" pitchFamily="49" charset="0"/>
                  <a:cs typeface="Consolas" panose="020B0609020204030204" pitchFamily="49" charset="0"/>
                </a:rPr>
                <a:t/>
              </a:r>
              <a:br>
                <a:rPr lang="en-US" sz="3600" dirty="0" smtClean="0">
                  <a:latin typeface="Consolas" panose="020B0609020204030204" pitchFamily="49" charset="0"/>
                  <a:cs typeface="Consolas" panose="020B0609020204030204" pitchFamily="49" charset="0"/>
                </a:rPr>
              </a:br>
              <a:endParaRPr lang="en-US" sz="3600" dirty="0" smtClean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3600" dirty="0" smtClean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</a:p>
            <a:p>
              <a:r>
                <a:rPr lang="en-US" sz="3600" dirty="0" smtClean="0">
                  <a:latin typeface="Consolas" panose="020B0609020204030204" pitchFamily="49" charset="0"/>
                  <a:cs typeface="Consolas" panose="020B0609020204030204" pitchFamily="49" charset="0"/>
                </a:rPr>
                <a:t>Disable-</a:t>
              </a:r>
              <a:r>
                <a:rPr lang="en-US" sz="3600" dirty="0" err="1" smtClean="0">
                  <a:latin typeface="Consolas" panose="020B0609020204030204" pitchFamily="49" charset="0"/>
                  <a:cs typeface="Consolas" panose="020B0609020204030204" pitchFamily="49" charset="0"/>
                </a:rPr>
                <a:t>StartWithDebugger</a:t>
              </a:r>
              <a:endParaRPr lang="en-US" sz="36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31604" y="2349795"/>
              <a:ext cx="724517" cy="724517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31603" y="3912337"/>
              <a:ext cx="724517" cy="72451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7061549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4775767" y="2828836"/>
            <a:ext cx="264046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 dirty="0"/>
              <a:t>Fusion</a:t>
            </a:r>
          </a:p>
        </p:txBody>
      </p:sp>
    </p:spTree>
    <p:extLst>
      <p:ext uri="{BB962C8B-B14F-4D97-AF65-F5344CB8AC3E}">
        <p14:creationId xmlns:p14="http://schemas.microsoft.com/office/powerpoint/2010/main" val="316571062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 in Production - Fusion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9274" y="2327189"/>
            <a:ext cx="2295525" cy="28956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945" y="2041439"/>
            <a:ext cx="6867525" cy="346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076566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 in Production - Fusion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786062"/>
            <a:ext cx="2714625" cy="12858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4037" y="2200274"/>
            <a:ext cx="2743200" cy="24574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8449" y="2471736"/>
            <a:ext cx="2828925" cy="1914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975298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29193"/>
          </a:xfrm>
        </p:spPr>
        <p:txBody>
          <a:bodyPr/>
          <a:lstStyle/>
          <a:p>
            <a:r>
              <a:rPr lang="en-US" dirty="0" smtClean="0"/>
              <a:t>Useful VS tool windows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194318"/>
            <a:ext cx="7277878" cy="5421671"/>
          </a:xfrm>
          <a:prstGeom prst="rect">
            <a:avLst/>
          </a:prstGeom>
        </p:spPr>
      </p:pic>
      <p:sp>
        <p:nvSpPr>
          <p:cNvPr id="2" name="Right Brace 1"/>
          <p:cNvSpPr/>
          <p:nvPr/>
        </p:nvSpPr>
        <p:spPr>
          <a:xfrm>
            <a:off x="8240233" y="1605517"/>
            <a:ext cx="1148316" cy="3923413"/>
          </a:xfrm>
          <a:prstGeom prst="rightBrace">
            <a:avLst>
              <a:gd name="adj1" fmla="val 43171"/>
              <a:gd name="adj2" fmla="val 50000"/>
            </a:avLst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9779000" y="3258822"/>
            <a:ext cx="1346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Debug Tool </a:t>
            </a:r>
          </a:p>
          <a:p>
            <a:r>
              <a:rPr lang="en-US" dirty="0" smtClean="0"/>
              <a:t>Windows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9558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 in Production - Fusion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7977" y="1468381"/>
            <a:ext cx="8056045" cy="5157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61877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 in Production - Fusion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3324070" y="2615609"/>
            <a:ext cx="5543859" cy="2308324"/>
            <a:chOff x="1731603" y="2328530"/>
            <a:chExt cx="5543859" cy="2308324"/>
          </a:xfrm>
        </p:grpSpPr>
        <p:sp>
          <p:nvSpPr>
            <p:cNvPr id="3" name="TextBox 2"/>
            <p:cNvSpPr txBox="1"/>
            <p:nvPr/>
          </p:nvSpPr>
          <p:spPr>
            <a:xfrm>
              <a:off x="2746744" y="2328530"/>
              <a:ext cx="4528718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 smtClean="0">
                  <a:latin typeface="Consolas" panose="020B0609020204030204" pitchFamily="49" charset="0"/>
                  <a:cs typeface="Consolas" panose="020B0609020204030204" pitchFamily="49" charset="0"/>
                </a:rPr>
                <a:t>Enable-</a:t>
              </a:r>
              <a:r>
                <a:rPr lang="en-US" sz="3600" dirty="0" err="1" smtClean="0">
                  <a:latin typeface="Consolas" panose="020B0609020204030204" pitchFamily="49" charset="0"/>
                  <a:cs typeface="Consolas" panose="020B0609020204030204" pitchFamily="49" charset="0"/>
                </a:rPr>
                <a:t>FusionLog</a:t>
              </a:r>
              <a:r>
                <a:rPr lang="en-US" sz="3600" dirty="0" smtClean="0">
                  <a:latin typeface="Consolas" panose="020B0609020204030204" pitchFamily="49" charset="0"/>
                  <a:cs typeface="Consolas" panose="020B0609020204030204" pitchFamily="49" charset="0"/>
                </a:rPr>
                <a:t/>
              </a:r>
              <a:br>
                <a:rPr lang="en-US" sz="3600" dirty="0" smtClean="0">
                  <a:latin typeface="Consolas" panose="020B0609020204030204" pitchFamily="49" charset="0"/>
                  <a:cs typeface="Consolas" panose="020B0609020204030204" pitchFamily="49" charset="0"/>
                </a:rPr>
              </a:br>
              <a:endParaRPr lang="en-US" sz="3600" dirty="0" smtClean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3600" dirty="0" smtClean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</a:p>
            <a:p>
              <a:r>
                <a:rPr lang="en-US" sz="3600" dirty="0" smtClean="0">
                  <a:latin typeface="Consolas" panose="020B0609020204030204" pitchFamily="49" charset="0"/>
                  <a:cs typeface="Consolas" panose="020B0609020204030204" pitchFamily="49" charset="0"/>
                </a:rPr>
                <a:t>Disable-</a:t>
              </a:r>
              <a:r>
                <a:rPr lang="en-US" sz="3600" dirty="0" err="1" smtClean="0">
                  <a:latin typeface="Consolas" panose="020B0609020204030204" pitchFamily="49" charset="0"/>
                  <a:cs typeface="Consolas" panose="020B0609020204030204" pitchFamily="49" charset="0"/>
                </a:rPr>
                <a:t>FusionLog</a:t>
              </a:r>
              <a:endParaRPr lang="en-US" sz="36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31604" y="2349795"/>
              <a:ext cx="724517" cy="724517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31603" y="3912337"/>
              <a:ext cx="724517" cy="72451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7188726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 more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4161" y="1690688"/>
            <a:ext cx="2714651" cy="354992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4773" y="1551127"/>
            <a:ext cx="3143250" cy="3829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08312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 more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112363" y="2305616"/>
            <a:ext cx="1057687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Tess </a:t>
            </a:r>
            <a:r>
              <a:rPr lang="en-US" sz="2800" dirty="0" err="1" smtClean="0"/>
              <a:t>Ferrandez</a:t>
            </a:r>
            <a:r>
              <a:rPr lang="en-US" sz="2800" dirty="0"/>
              <a:t> - </a:t>
            </a:r>
            <a:r>
              <a:rPr lang="en-US" sz="2800" dirty="0">
                <a:hlinkClick r:id="rId3"/>
              </a:rPr>
              <a:t>https://blogs.msdn.microsoft.com/tess</a:t>
            </a:r>
            <a:r>
              <a:rPr lang="en-US" sz="2800" dirty="0" smtClean="0">
                <a:hlinkClick r:id="rId3"/>
              </a:rPr>
              <a:t>/</a:t>
            </a:r>
            <a:endParaRPr lang="en-US" sz="2800" dirty="0" smtClean="0"/>
          </a:p>
          <a:p>
            <a:endParaRPr lang="en-US" sz="2800" dirty="0"/>
          </a:p>
          <a:p>
            <a:r>
              <a:rPr lang="en-US" sz="2800" dirty="0"/>
              <a:t>John Robbins - </a:t>
            </a:r>
            <a:r>
              <a:rPr lang="en-US" sz="2800" dirty="0">
                <a:hlinkClick r:id="rId4"/>
              </a:rPr>
              <a:t>http://</a:t>
            </a:r>
            <a:r>
              <a:rPr lang="en-US" sz="2800" dirty="0" smtClean="0">
                <a:hlinkClick r:id="rId4"/>
              </a:rPr>
              <a:t>www.wintellect.com/devcenter/author/jrobbins</a:t>
            </a:r>
            <a:r>
              <a:rPr lang="en-US" sz="2800" dirty="0" smtClean="0"/>
              <a:t> </a:t>
            </a:r>
          </a:p>
          <a:p>
            <a:endParaRPr lang="en-US" sz="2800" dirty="0"/>
          </a:p>
          <a:p>
            <a:r>
              <a:rPr lang="en-US" sz="2800" dirty="0"/>
              <a:t>Tom Christian - </a:t>
            </a:r>
            <a:r>
              <a:rPr lang="en-US" sz="2800" dirty="0">
                <a:hlinkClick r:id="rId5"/>
              </a:rPr>
              <a:t>https://blogs.msdn.microsoft.com/tom</a:t>
            </a:r>
            <a:r>
              <a:rPr lang="en-US" sz="2800" dirty="0" smtClean="0">
                <a:hlinkClick r:id="rId5"/>
              </a:rPr>
              <a:t>/</a:t>
            </a:r>
            <a:r>
              <a:rPr lang="en-US" sz="2800" dirty="0" smtClean="0"/>
              <a:t> 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83887676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06880" y="1659285"/>
            <a:ext cx="877824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Code:</a:t>
            </a:r>
          </a:p>
          <a:p>
            <a:r>
              <a:rPr lang="en-US" sz="3200" dirty="0" smtClean="0">
                <a:hlinkClick r:id="rId2"/>
              </a:rPr>
              <a:t>https</a:t>
            </a:r>
            <a:r>
              <a:rPr lang="en-US" sz="3200" dirty="0">
                <a:hlinkClick r:id="rId2"/>
              </a:rPr>
              <a:t>://github.com/codekaizen/AdvNetDebugging</a:t>
            </a:r>
            <a:r>
              <a:rPr lang="en-US" sz="3200" dirty="0" smtClean="0">
                <a:hlinkClick r:id="rId2"/>
              </a:rPr>
              <a:t>/</a:t>
            </a:r>
            <a:endParaRPr lang="en-US" sz="3200" dirty="0" smtClean="0"/>
          </a:p>
          <a:p>
            <a:endParaRPr lang="en-US" sz="3200" dirty="0" smtClean="0"/>
          </a:p>
          <a:p>
            <a:endParaRPr lang="en-US" sz="3200" dirty="0"/>
          </a:p>
          <a:p>
            <a:endParaRPr lang="en-US" sz="3200" dirty="0"/>
          </a:p>
          <a:p>
            <a:r>
              <a:rPr lang="en-US" sz="3200" dirty="0" smtClean="0"/>
              <a:t>Tools:</a:t>
            </a:r>
          </a:p>
          <a:p>
            <a:r>
              <a:rPr lang="en-US" sz="3200">
                <a:hlinkClick r:id="rId3"/>
              </a:rPr>
              <a:t>http</a:t>
            </a:r>
            <a:r>
              <a:rPr lang="en-US" sz="3200">
                <a:hlinkClick r:id="rId3"/>
              </a:rPr>
              <a:t>://</a:t>
            </a:r>
            <a:r>
              <a:rPr lang="en-US" sz="3200" smtClean="0">
                <a:hlinkClick r:id="rId3"/>
              </a:rPr>
              <a:t>is.gd/9b8c1z</a:t>
            </a:r>
            <a:r>
              <a:rPr lang="en-US" sz="3200" smtClean="0"/>
              <a:t> </a:t>
            </a:r>
            <a:endParaRPr lang="en-US" sz="3200" dirty="0" smtClean="0"/>
          </a:p>
        </p:txBody>
      </p:sp>
    </p:spTree>
    <p:extLst>
      <p:ext uri="{BB962C8B-B14F-4D97-AF65-F5344CB8AC3E}">
        <p14:creationId xmlns:p14="http://schemas.microsoft.com/office/powerpoint/2010/main" val="15622076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192" y="393117"/>
            <a:ext cx="10515600" cy="1006471"/>
          </a:xfrm>
        </p:spPr>
        <p:txBody>
          <a:bodyPr/>
          <a:lstStyle/>
          <a:p>
            <a:r>
              <a:rPr lang="en-US" dirty="0" smtClean="0"/>
              <a:t>Useful VS tool windows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66192" y="3610947"/>
            <a:ext cx="3341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Threads: Ctrl-Alt-H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232071" y="3610947"/>
            <a:ext cx="11228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Call Stack 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866192" y="6282612"/>
            <a:ext cx="3341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Immediate: Ctrl-Alt-I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232070" y="6282612"/>
            <a:ext cx="971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Output: 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192" y="1595630"/>
            <a:ext cx="4268004" cy="18192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2070" y="1595630"/>
            <a:ext cx="4992657" cy="182235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192" y="4620255"/>
            <a:ext cx="4268004" cy="166235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2070" y="4620255"/>
            <a:ext cx="4722069" cy="1687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565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192" y="393117"/>
            <a:ext cx="10515600" cy="1006471"/>
          </a:xfrm>
        </p:spPr>
        <p:txBody>
          <a:bodyPr/>
          <a:lstStyle/>
          <a:p>
            <a:r>
              <a:rPr lang="en-US" dirty="0" smtClean="0"/>
              <a:t>Useful VS tool windows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192" y="1595631"/>
            <a:ext cx="4695825" cy="181927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66192" y="3610947"/>
            <a:ext cx="3341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Exception Settings: Ctrl-Alt-E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2071" y="1595630"/>
            <a:ext cx="5461026" cy="181927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232071" y="3610947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Modules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866192" y="6282612"/>
            <a:ext cx="3341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Tasks: Ctrl-Shift-D, K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232070" y="6282612"/>
            <a:ext cx="28729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Parallel Stacks: Ctrl-Shift-D, 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192" y="4710888"/>
            <a:ext cx="4695825" cy="9047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2070" y="4075959"/>
            <a:ext cx="3674656" cy="2110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220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Intellitrace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1568" y="1351054"/>
            <a:ext cx="7768863" cy="5282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806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Map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5425" y="1343026"/>
            <a:ext cx="2571750" cy="51816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743075" y="5067299"/>
            <a:ext cx="1657350" cy="1390651"/>
          </a:xfrm>
          <a:prstGeom prst="rect">
            <a:avLst/>
          </a:prstGeom>
          <a:solidFill>
            <a:srgbClr val="ED7D31">
              <a:alpha val="25098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743075" y="1343026"/>
            <a:ext cx="3997792" cy="3724273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3400425" y="1343027"/>
            <a:ext cx="7679857" cy="3724272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1743075" y="6457951"/>
            <a:ext cx="3997792" cy="66675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3400425" y="6443663"/>
            <a:ext cx="7679857" cy="80963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0867" y="1343026"/>
            <a:ext cx="5339415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811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 Studio debugging options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366" y="1567989"/>
            <a:ext cx="3862875" cy="489775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9492" y="1684980"/>
            <a:ext cx="5819799" cy="91681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9492" y="3277681"/>
            <a:ext cx="5819799" cy="107916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29492" y="5032731"/>
            <a:ext cx="5819799" cy="102935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59003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28718" y="2766219"/>
            <a:ext cx="4534564" cy="1325563"/>
          </a:xfrm>
        </p:spPr>
        <p:txBody>
          <a:bodyPr>
            <a:normAutofit/>
          </a:bodyPr>
          <a:lstStyle/>
          <a:p>
            <a:r>
              <a:rPr lang="en-US" sz="7200" dirty="0" smtClean="0"/>
              <a:t>Breakpoints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366936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Breakpoints 101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38200" y="1508046"/>
            <a:ext cx="68597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"Usual" breakpoints (F9) = </a:t>
            </a:r>
            <a:r>
              <a:rPr lang="en-US" b="1" i="1" dirty="0" smtClean="0"/>
              <a:t>Location breakpoints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Breakpoint on function name = </a:t>
            </a:r>
            <a:r>
              <a:rPr lang="en-US" b="1" i="1" dirty="0" smtClean="0"/>
              <a:t>Function breakpoints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Breakpoint with condition / filter = </a:t>
            </a:r>
            <a:r>
              <a:rPr lang="en-US" b="1" i="1" dirty="0" smtClean="0"/>
              <a:t>Advanced breakpoints</a:t>
            </a:r>
            <a:endParaRPr lang="en-US" b="1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Breakpoint in script = </a:t>
            </a:r>
            <a:r>
              <a:rPr lang="en-US" b="1" i="1" dirty="0" smtClean="0"/>
              <a:t>Mapped breakpoints</a:t>
            </a:r>
            <a:endParaRPr lang="en-US" dirty="0" smtClean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1885451"/>
              </p:ext>
            </p:extLst>
          </p:nvPr>
        </p:nvGraphicFramePr>
        <p:xfrm>
          <a:off x="2114107" y="3023708"/>
          <a:ext cx="8128000" cy="346964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150088"/>
                <a:gridCol w="6977912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Icons</a:t>
                      </a:r>
                      <a:br>
                        <a:rPr lang="en-US" dirty="0" smtClean="0"/>
                      </a:br>
                      <a:r>
                        <a:rPr lang="en-US" sz="900" dirty="0" smtClean="0"/>
                        <a:t>Enabled</a:t>
                      </a:r>
                      <a:r>
                        <a:rPr lang="en-US" sz="900" baseline="0" dirty="0" smtClean="0"/>
                        <a:t>  Disabled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Indicates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Location</a:t>
                      </a:r>
                      <a:r>
                        <a:rPr lang="en-US" baseline="0" dirty="0" smtClean="0"/>
                        <a:t> breakpoint / Function breakpoint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Advanced breakpoint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Mapped breakpoint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Tracepoint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Advanced </a:t>
                      </a:r>
                      <a:r>
                        <a:rPr lang="en-US" dirty="0" err="1" smtClean="0"/>
                        <a:t>tracepoint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Mapped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tracepoint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Breakpoint cannot be set (breakpoint set</a:t>
                      </a:r>
                      <a:r>
                        <a:rPr lang="en-US" baseline="0" dirty="0" smtClean="0"/>
                        <a:t> error)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Breakpoint source cannot be found (breakpoint set warning)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3406" y="3581064"/>
            <a:ext cx="647700" cy="3048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3406" y="3962400"/>
            <a:ext cx="647700" cy="2952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3406" y="4331157"/>
            <a:ext cx="647700" cy="29527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39593" y="4651204"/>
            <a:ext cx="695325" cy="35242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42140" y="5020143"/>
            <a:ext cx="695325" cy="36195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39593" y="5382093"/>
            <a:ext cx="695325" cy="35242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34830" y="5761507"/>
            <a:ext cx="704850" cy="35242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34830" y="6141576"/>
            <a:ext cx="704850" cy="35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04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Breakpoints – Import / Export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5250" y="3117668"/>
            <a:ext cx="6941500" cy="1696811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5852160" y="3378927"/>
            <a:ext cx="1593670" cy="1097280"/>
          </a:xfrm>
          <a:prstGeom prst="ellipse">
            <a:avLst/>
          </a:pr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626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Super exciting old technologies!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 smtClean="0"/>
              <a:t>Visual Studio </a:t>
            </a:r>
            <a:r>
              <a:rPr lang="en-US" i="1" strike="sngStrike" dirty="0" smtClean="0"/>
              <a:t>Code</a:t>
            </a:r>
            <a:r>
              <a:rPr lang="en-US" strike="sngStrike" dirty="0" smtClean="0"/>
              <a:t> </a:t>
            </a:r>
            <a:r>
              <a:rPr lang="en-US" dirty="0"/>
              <a:t> </a:t>
            </a:r>
            <a:r>
              <a:rPr lang="en-US" dirty="0" smtClean="0"/>
              <a:t>- </a:t>
            </a:r>
            <a:r>
              <a:rPr lang="en-US" b="1" dirty="0" smtClean="0"/>
              <a:t>Getting more out of old school VS</a:t>
            </a:r>
            <a:endParaRPr lang="en-US" b="1" strike="sngStrike" dirty="0" smtClean="0"/>
          </a:p>
          <a:p>
            <a:r>
              <a:rPr lang="en-US" i="1" dirty="0" smtClean="0"/>
              <a:t>See what you want, inline, in real-time</a:t>
            </a:r>
            <a:r>
              <a:rPr lang="en-US" dirty="0" smtClean="0"/>
              <a:t> – </a:t>
            </a:r>
            <a:r>
              <a:rPr lang="en-US" b="1" dirty="0" smtClean="0"/>
              <a:t>Code Attributes</a:t>
            </a:r>
          </a:p>
          <a:p>
            <a:r>
              <a:rPr lang="en-US" i="1" dirty="0" smtClean="0"/>
              <a:t>Do something with all those PDB files</a:t>
            </a:r>
            <a:r>
              <a:rPr lang="en-US" dirty="0" smtClean="0"/>
              <a:t> – </a:t>
            </a:r>
            <a:r>
              <a:rPr lang="en-US" b="1" dirty="0" smtClean="0"/>
              <a:t>Use the source, Luke</a:t>
            </a:r>
          </a:p>
          <a:p>
            <a:r>
              <a:rPr lang="en-US" i="1" dirty="0" smtClean="0"/>
              <a:t>Go where no debugger has gone before</a:t>
            </a:r>
            <a:r>
              <a:rPr lang="en-US" dirty="0" smtClean="0"/>
              <a:t> – </a:t>
            </a:r>
            <a:r>
              <a:rPr lang="en-US" b="1" dirty="0" smtClean="0"/>
              <a:t>Debugging in production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999362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r="31546"/>
          <a:stretch/>
        </p:blipFill>
        <p:spPr>
          <a:xfrm>
            <a:off x="756630" y="3334304"/>
            <a:ext cx="4825463" cy="149387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b="26651"/>
          <a:stretch/>
        </p:blipFill>
        <p:spPr>
          <a:xfrm>
            <a:off x="6689430" y="2006231"/>
            <a:ext cx="4171950" cy="415002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Breakpoints – Navigate Call Stack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512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Breakpoints – Sub Expressions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5865" y="1847442"/>
            <a:ext cx="8478910" cy="235346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685" y="5059815"/>
            <a:ext cx="10797270" cy="1079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451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Breakpoints – Run To Cursor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0795" y="1416844"/>
            <a:ext cx="9370409" cy="235178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1685" y="4037048"/>
            <a:ext cx="9068628" cy="2629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762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Breakpoints – Run To Cursor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735" y="1389543"/>
            <a:ext cx="4848778" cy="539054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6733" y="1572567"/>
            <a:ext cx="6045958" cy="167698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l="18519"/>
          <a:stretch/>
        </p:blipFill>
        <p:spPr>
          <a:xfrm>
            <a:off x="5326912" y="3691990"/>
            <a:ext cx="6705600" cy="1971675"/>
          </a:xfrm>
          <a:prstGeom prst="rect">
            <a:avLst/>
          </a:prstGeom>
        </p:spPr>
      </p:pic>
      <p:sp>
        <p:nvSpPr>
          <p:cNvPr id="9" name="Oval 8"/>
          <p:cNvSpPr/>
          <p:nvPr/>
        </p:nvSpPr>
        <p:spPr>
          <a:xfrm>
            <a:off x="1221526" y="3189770"/>
            <a:ext cx="3881276" cy="572369"/>
          </a:xfrm>
          <a:prstGeom prst="ellipse">
            <a:avLst/>
          </a:pr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256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Breakpoints – Labels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6749" y="1541907"/>
            <a:ext cx="3086100" cy="28860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7400" y="1646496"/>
            <a:ext cx="4572638" cy="2676899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3082834" y="3405051"/>
            <a:ext cx="2657204" cy="470263"/>
          </a:xfrm>
          <a:prstGeom prst="ellipse">
            <a:avLst/>
          </a:pr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2625" y="4847528"/>
            <a:ext cx="4314825" cy="151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354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Breakpoints – Searching and Filtering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1466" y="2083323"/>
            <a:ext cx="9738749" cy="133669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1466" y="4119512"/>
            <a:ext cx="9738749" cy="172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632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75614" y="2766219"/>
            <a:ext cx="7240773" cy="1325563"/>
          </a:xfrm>
        </p:spPr>
        <p:txBody>
          <a:bodyPr>
            <a:normAutofit fontScale="90000"/>
          </a:bodyPr>
          <a:lstStyle/>
          <a:p>
            <a:r>
              <a:rPr lang="en-US" sz="7200" dirty="0" smtClean="0"/>
              <a:t>Function Breakpoints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3520260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 Breakpoints – Stop Magically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3819" y="4204355"/>
            <a:ext cx="9504361" cy="2340449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601502" y="2015521"/>
            <a:ext cx="2534305" cy="1108091"/>
            <a:chOff x="1258978" y="1690688"/>
            <a:chExt cx="2534305" cy="1108091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43819" y="1690688"/>
              <a:ext cx="2449464" cy="1108091"/>
            </a:xfrm>
            <a:prstGeom prst="rect">
              <a:avLst/>
            </a:prstGeom>
          </p:spPr>
        </p:pic>
        <p:sp>
          <p:nvSpPr>
            <p:cNvPr id="5" name="Oval 4"/>
            <p:cNvSpPr/>
            <p:nvPr/>
          </p:nvSpPr>
          <p:spPr>
            <a:xfrm>
              <a:off x="1258978" y="1900213"/>
              <a:ext cx="1069443" cy="791852"/>
            </a:xfrm>
            <a:prstGeom prst="ellipse">
              <a:avLst/>
            </a:prstGeom>
            <a:noFill/>
            <a:ln w="5715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4431" y="1690688"/>
            <a:ext cx="6884210" cy="1695237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>
            <a:off x="3329699" y="2410193"/>
            <a:ext cx="1030840" cy="537328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 rot="7481688">
            <a:off x="6166937" y="3358990"/>
            <a:ext cx="1030840" cy="537328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103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 Breakpoints – Stop Magically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112" y="2052083"/>
            <a:ext cx="11687776" cy="172513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112" y="4275284"/>
            <a:ext cx="11668784" cy="1285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083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 Breakpoints – Stop Magically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7365" y="4219207"/>
            <a:ext cx="4077269" cy="263879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587930" y="2177143"/>
            <a:ext cx="5016137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How about: "No"</a:t>
            </a:r>
          </a:p>
          <a:p>
            <a:r>
              <a:rPr lang="en-US" sz="2400" dirty="0" smtClean="0"/>
              <a:t>			-JIT Optimization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2304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47267" y="1367482"/>
            <a:ext cx="571393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smtClean="0"/>
              <a:t>Native Debugging</a:t>
            </a:r>
            <a:endParaRPr lang="en-US" sz="6000" dirty="0"/>
          </a:p>
        </p:txBody>
      </p:sp>
      <p:sp>
        <p:nvSpPr>
          <p:cNvPr id="5" name="TextBox 4"/>
          <p:cNvSpPr txBox="1"/>
          <p:nvPr/>
        </p:nvSpPr>
        <p:spPr>
          <a:xfrm>
            <a:off x="4003586" y="4151871"/>
            <a:ext cx="420129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/>
              <a:t>Performance</a:t>
            </a:r>
            <a:endParaRPr lang="en-US" sz="6000" dirty="0"/>
          </a:p>
        </p:txBody>
      </p:sp>
      <p:sp>
        <p:nvSpPr>
          <p:cNvPr id="7" name="&quot;No&quot; Symbol 6"/>
          <p:cNvSpPr/>
          <p:nvPr/>
        </p:nvSpPr>
        <p:spPr>
          <a:xfrm>
            <a:off x="4695568" y="590210"/>
            <a:ext cx="2570206" cy="2570206"/>
          </a:xfrm>
          <a:prstGeom prst="noSmoking">
            <a:avLst>
              <a:gd name="adj" fmla="val 8173"/>
            </a:avLst>
          </a:prstGeom>
          <a:solidFill>
            <a:srgbClr val="C00000">
              <a:alpha val="50196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&quot;No&quot; Symbol 7"/>
          <p:cNvSpPr/>
          <p:nvPr/>
        </p:nvSpPr>
        <p:spPr>
          <a:xfrm>
            <a:off x="4819131" y="3535237"/>
            <a:ext cx="2570206" cy="2570206"/>
          </a:xfrm>
          <a:prstGeom prst="noSmoking">
            <a:avLst>
              <a:gd name="adj" fmla="val 8173"/>
            </a:avLst>
          </a:prstGeom>
          <a:solidFill>
            <a:srgbClr val="C00000">
              <a:alpha val="50196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443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Optimization breaks debugging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247" y="1690688"/>
            <a:ext cx="10859506" cy="249854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972" y="4514850"/>
            <a:ext cx="11080056" cy="705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344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 Breakpoints – Disable Optimizations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9375" y="4147794"/>
            <a:ext cx="2087277" cy="2710206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696798" y="1996511"/>
            <a:ext cx="4591639" cy="1928338"/>
            <a:chOff x="838200" y="2222993"/>
            <a:chExt cx="4591639" cy="1928338"/>
          </a:xfrm>
        </p:grpSpPr>
        <p:sp>
          <p:nvSpPr>
            <p:cNvPr id="5" name="TextBox 4"/>
            <p:cNvSpPr txBox="1"/>
            <p:nvPr/>
          </p:nvSpPr>
          <p:spPr>
            <a:xfrm>
              <a:off x="838200" y="2222993"/>
              <a:ext cx="459163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err="1" smtClean="0"/>
                <a:t>COMPLUS_ZapDisable</a:t>
              </a:r>
              <a:r>
                <a:rPr lang="en-US" sz="3200" dirty="0" smtClean="0"/>
                <a:t>=1</a:t>
              </a:r>
              <a:endParaRPr lang="en-US" sz="3200" dirty="0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48119" y="2951181"/>
              <a:ext cx="2971800" cy="1200150"/>
            </a:xfrm>
            <a:prstGeom prst="rect">
              <a:avLst/>
            </a:prstGeom>
          </p:spPr>
        </p:pic>
        <p:sp>
          <p:nvSpPr>
            <p:cNvPr id="9" name="Oval 8"/>
            <p:cNvSpPr/>
            <p:nvPr/>
          </p:nvSpPr>
          <p:spPr>
            <a:xfrm>
              <a:off x="1760999" y="3751868"/>
              <a:ext cx="2858920" cy="399463"/>
            </a:xfrm>
            <a:prstGeom prst="ellipse">
              <a:avLst/>
            </a:prstGeom>
            <a:noFill/>
            <a:ln w="5715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7225489" y="1996511"/>
            <a:ext cx="3817855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&lt;assembly name&gt;.</a:t>
            </a:r>
            <a:r>
              <a:rPr lang="en-US" sz="3200" dirty="0" err="1" smtClean="0"/>
              <a:t>ini</a:t>
            </a:r>
            <a:endParaRPr lang="en-US" sz="3200" dirty="0" smtClean="0"/>
          </a:p>
          <a:p>
            <a:endParaRPr lang="en-US" dirty="0"/>
          </a:p>
          <a:p>
            <a:r>
              <a:rPr lang="en-US" dirty="0"/>
              <a:t>[.NET Framework Debugging Control</a:t>
            </a:r>
            <a:r>
              <a:rPr lang="en-US" dirty="0" smtClean="0"/>
              <a:t>]</a:t>
            </a:r>
          </a:p>
          <a:p>
            <a:r>
              <a:rPr lang="en-US" dirty="0" err="1" smtClean="0"/>
              <a:t>GenerateTrackingInfo</a:t>
            </a:r>
            <a:r>
              <a:rPr lang="en-US" dirty="0" smtClean="0"/>
              <a:t>=1</a:t>
            </a:r>
          </a:p>
          <a:p>
            <a:r>
              <a:rPr lang="en-US" dirty="0" err="1" smtClean="0"/>
              <a:t>AllowOptimize</a:t>
            </a:r>
            <a:r>
              <a:rPr lang="en-US" dirty="0" smtClean="0"/>
              <a:t>=0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876748"/>
            <a:ext cx="5819799" cy="102935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70459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 Breakpoints – Disable Optimizations</a:t>
            </a:r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696798" y="1996511"/>
            <a:ext cx="4591639" cy="1928338"/>
            <a:chOff x="838200" y="2222993"/>
            <a:chExt cx="4591639" cy="1928338"/>
          </a:xfrm>
        </p:grpSpPr>
        <p:sp>
          <p:nvSpPr>
            <p:cNvPr id="5" name="TextBox 4"/>
            <p:cNvSpPr txBox="1"/>
            <p:nvPr/>
          </p:nvSpPr>
          <p:spPr>
            <a:xfrm>
              <a:off x="838200" y="2222993"/>
              <a:ext cx="459163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err="1" smtClean="0"/>
                <a:t>COMPLUS_ZapDisable</a:t>
              </a:r>
              <a:r>
                <a:rPr lang="en-US" sz="3200" dirty="0" smtClean="0"/>
                <a:t>=1</a:t>
              </a:r>
              <a:endParaRPr lang="en-US" sz="3200" dirty="0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48119" y="2951181"/>
              <a:ext cx="2971800" cy="1200150"/>
            </a:xfrm>
            <a:prstGeom prst="rect">
              <a:avLst/>
            </a:prstGeom>
          </p:spPr>
        </p:pic>
        <p:sp>
          <p:nvSpPr>
            <p:cNvPr id="9" name="Oval 8"/>
            <p:cNvSpPr/>
            <p:nvPr/>
          </p:nvSpPr>
          <p:spPr>
            <a:xfrm>
              <a:off x="1760999" y="3751868"/>
              <a:ext cx="2858920" cy="399463"/>
            </a:xfrm>
            <a:prstGeom prst="ellipse">
              <a:avLst/>
            </a:prstGeom>
            <a:noFill/>
            <a:ln w="5715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7225489" y="1996511"/>
            <a:ext cx="3817855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&lt;assembly name&gt;.</a:t>
            </a:r>
            <a:r>
              <a:rPr lang="en-US" sz="3200" dirty="0" err="1" smtClean="0"/>
              <a:t>ini</a:t>
            </a:r>
            <a:endParaRPr lang="en-US" sz="3200" dirty="0" smtClean="0"/>
          </a:p>
          <a:p>
            <a:endParaRPr lang="en-US" dirty="0"/>
          </a:p>
          <a:p>
            <a:r>
              <a:rPr lang="en-US" dirty="0"/>
              <a:t>[.NET Framework Debugging Control</a:t>
            </a:r>
            <a:r>
              <a:rPr lang="en-US" dirty="0" smtClean="0"/>
              <a:t>]</a:t>
            </a:r>
          </a:p>
          <a:p>
            <a:r>
              <a:rPr lang="en-US" dirty="0" err="1" smtClean="0"/>
              <a:t>GenerateTrackingInfo</a:t>
            </a:r>
            <a:r>
              <a:rPr lang="en-US" dirty="0" smtClean="0"/>
              <a:t>=1</a:t>
            </a:r>
          </a:p>
          <a:p>
            <a:r>
              <a:rPr lang="en-US" dirty="0" err="1" smtClean="0"/>
              <a:t>AllowOptimize</a:t>
            </a:r>
            <a:r>
              <a:rPr lang="en-US" dirty="0" smtClean="0"/>
              <a:t>=0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876748"/>
            <a:ext cx="5819799" cy="102935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Rectangle 2"/>
          <p:cNvSpPr/>
          <p:nvPr/>
        </p:nvSpPr>
        <p:spPr>
          <a:xfrm>
            <a:off x="565608" y="1996511"/>
            <a:ext cx="6249971" cy="4507984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0747" y="3839483"/>
            <a:ext cx="1999768" cy="3018517"/>
          </a:xfrm>
          <a:prstGeom prst="rect">
            <a:avLst/>
          </a:prstGeom>
        </p:spPr>
      </p:pic>
      <p:sp>
        <p:nvSpPr>
          <p:cNvPr id="13" name="Oval 12"/>
          <p:cNvSpPr/>
          <p:nvPr/>
        </p:nvSpPr>
        <p:spPr>
          <a:xfrm>
            <a:off x="6419654" y="1647945"/>
            <a:ext cx="5153439" cy="2276904"/>
          </a:xfrm>
          <a:prstGeom prst="ellipse">
            <a:avLst/>
          </a:pr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685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 Breakpoints – Disable Optimizations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6971" y="2402958"/>
            <a:ext cx="8918058" cy="64858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539" y="4518836"/>
            <a:ext cx="11270922" cy="822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035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1644" y="2766219"/>
            <a:ext cx="4488712" cy="1325563"/>
          </a:xfrm>
        </p:spPr>
        <p:txBody>
          <a:bodyPr>
            <a:normAutofit/>
          </a:bodyPr>
          <a:lstStyle/>
          <a:p>
            <a:r>
              <a:rPr lang="en-US" sz="7200" dirty="0" err="1" smtClean="0"/>
              <a:t>Tracepoints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3606348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Tracepoints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732027" y="5569639"/>
            <a:ext cx="47279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Variable binding: {x}</a:t>
            </a:r>
            <a:endParaRPr lang="en-US" sz="4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7194" y="1795191"/>
            <a:ext cx="8797610" cy="2967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207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Tracepoints</a:t>
            </a:r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1404840"/>
              </p:ext>
            </p:extLst>
          </p:nvPr>
        </p:nvGraphicFramePr>
        <p:xfrm>
          <a:off x="3288118" y="1981108"/>
          <a:ext cx="5615763" cy="4023360"/>
        </p:xfrm>
        <a:graphic>
          <a:graphicData uri="http://schemas.openxmlformats.org/drawingml/2006/table">
            <a:tbl>
              <a:tblPr firstRow="1">
                <a:tableStyleId>{7E9639D4-E3E2-4D34-9284-5A2195B3D0D7}</a:tableStyleId>
              </a:tblPr>
              <a:tblGrid>
                <a:gridCol w="1596657"/>
                <a:gridCol w="4019106"/>
              </a:tblGrid>
              <a:tr h="182880">
                <a:tc>
                  <a:txBody>
                    <a:bodyPr/>
                    <a:lstStyle/>
                    <a:p>
                      <a:r>
                        <a:rPr lang="en-US" dirty="0" smtClean="0"/>
                        <a:t>Token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Meaning</a:t>
                      </a:r>
                      <a:endParaRPr lang="en-US" dirty="0"/>
                    </a:p>
                  </a:txBody>
                  <a:tcPr anchor="ctr"/>
                </a:tc>
              </a:tr>
              <a:tr h="18288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$ADDRESS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Current instruction</a:t>
                      </a: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$CALLER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Calling function name</a:t>
                      </a: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$CALLSTACK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Call stack</a:t>
                      </a: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$FUNCTION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Current function name</a:t>
                      </a: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$PID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Process id</a:t>
                      </a: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$PNAME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Process name</a:t>
                      </a: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$TID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Thread id</a:t>
                      </a: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$TNAME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Thread name</a:t>
                      </a: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$TICK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$TNAME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2465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Tracepoints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008322" y="5412884"/>
            <a:ext cx="417535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err="1" smtClean="0"/>
              <a:t>Ozcode</a:t>
            </a:r>
            <a:r>
              <a:rPr lang="en-US" sz="4400" dirty="0" smtClean="0"/>
              <a:t> recording</a:t>
            </a:r>
            <a:endParaRPr lang="en-US" sz="4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886" y="2530548"/>
            <a:ext cx="11492229" cy="1737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17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1644" y="2766219"/>
            <a:ext cx="4488712" cy="1325563"/>
          </a:xfrm>
        </p:spPr>
        <p:txBody>
          <a:bodyPr>
            <a:normAutofit/>
          </a:bodyPr>
          <a:lstStyle/>
          <a:p>
            <a:r>
              <a:rPr lang="en-US" sz="7200" dirty="0" smtClean="0"/>
              <a:t>Conditions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2618108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inside your breakpoints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9918" y="4386076"/>
            <a:ext cx="3972163" cy="2471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421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Rainbow's ends of Unicorn Debuggers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1365464" y="1984523"/>
            <a:ext cx="5045968" cy="1630547"/>
            <a:chOff x="1982153" y="1984523"/>
            <a:chExt cx="5045968" cy="1630547"/>
          </a:xfrm>
        </p:grpSpPr>
        <p:sp>
          <p:nvSpPr>
            <p:cNvPr id="3" name="TextBox 2"/>
            <p:cNvSpPr txBox="1"/>
            <p:nvPr/>
          </p:nvSpPr>
          <p:spPr>
            <a:xfrm>
              <a:off x="3391787" y="2466435"/>
              <a:ext cx="3636334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"</a:t>
              </a:r>
              <a:r>
                <a:rPr lang="en-US" sz="3200" dirty="0" smtClean="0"/>
                <a:t>Select" isn’t broken</a:t>
              </a:r>
            </a:p>
            <a:p>
              <a:pPr lvl="1"/>
              <a:r>
                <a:rPr lang="en-US" dirty="0" smtClean="0"/>
                <a:t>- The Pragmatic Programmer</a:t>
              </a:r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82153" y="1984523"/>
              <a:ext cx="1409634" cy="163054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92430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inside your breakpoints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8437" y="2309058"/>
            <a:ext cx="8355126" cy="2239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654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Advanced Breakpoints: Conditions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246" y="2305492"/>
            <a:ext cx="4686300" cy="2438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1935" y="2123521"/>
            <a:ext cx="6334125" cy="2700205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7666073" y="4237248"/>
            <a:ext cx="2488019" cy="432213"/>
          </a:xfrm>
          <a:prstGeom prst="ellipse">
            <a:avLst/>
          </a:pr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216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41948" y="2766219"/>
            <a:ext cx="3708105" cy="1325563"/>
          </a:xfrm>
        </p:spPr>
        <p:txBody>
          <a:bodyPr>
            <a:normAutofit/>
          </a:bodyPr>
          <a:lstStyle/>
          <a:p>
            <a:r>
              <a:rPr lang="en-US" sz="7200" dirty="0" smtClean="0"/>
              <a:t>Object ID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4062677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ID – Make one today!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4790" y="1690688"/>
            <a:ext cx="6242419" cy="4881892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5794745" y="3912783"/>
            <a:ext cx="2105247" cy="542261"/>
          </a:xfrm>
          <a:prstGeom prst="ellipse">
            <a:avLst/>
          </a:pr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825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ID - Referencing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267932" y="1690688"/>
            <a:ext cx="965613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$1 in new debugger; 1# in old debugger</a:t>
            </a:r>
            <a:endParaRPr lang="en-US" sz="4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b="6584"/>
          <a:stretch/>
        </p:blipFill>
        <p:spPr>
          <a:xfrm>
            <a:off x="7611582" y="3015825"/>
            <a:ext cx="2743200" cy="90758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6824" y="3015825"/>
            <a:ext cx="4829175" cy="9429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7932" y="5283938"/>
            <a:ext cx="9086850" cy="88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123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00647" y="2766219"/>
            <a:ext cx="5390707" cy="1325563"/>
          </a:xfrm>
        </p:spPr>
        <p:txBody>
          <a:bodyPr>
            <a:normAutofit fontScale="90000"/>
          </a:bodyPr>
          <a:lstStyle/>
          <a:p>
            <a:r>
              <a:rPr lang="en-US" sz="7200" dirty="0" smtClean="0"/>
              <a:t>Watch Window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3686497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Watch Window Expressions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65814" y="2009665"/>
            <a:ext cx="75928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Side effects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Executes in debugged process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Must execute in 20 seconds</a:t>
            </a:r>
            <a:endParaRPr lang="en-US" sz="2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814" y="4036927"/>
            <a:ext cx="11662333" cy="1087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760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Watch Window Expressions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390" y="1892595"/>
            <a:ext cx="11371219" cy="4497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807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Watch Window – Change State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20" y="1690688"/>
            <a:ext cx="10998160" cy="205972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0376" y="4348716"/>
            <a:ext cx="9691249" cy="1848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288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05100" y="2766219"/>
            <a:ext cx="6781801" cy="1325563"/>
          </a:xfrm>
        </p:spPr>
        <p:txBody>
          <a:bodyPr>
            <a:normAutofit fontScale="90000"/>
          </a:bodyPr>
          <a:lstStyle/>
          <a:p>
            <a:r>
              <a:rPr lang="en-US" sz="7200" dirty="0" smtClean="0"/>
              <a:t>Immediate Window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909334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Rainbow's ends of Unicorn Debuggers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4221127" y="4030781"/>
            <a:ext cx="5527414" cy="1934502"/>
            <a:chOff x="4954774" y="4030781"/>
            <a:chExt cx="5527414" cy="1934502"/>
          </a:xfrm>
        </p:grpSpPr>
        <p:sp>
          <p:nvSpPr>
            <p:cNvPr id="4" name="TextBox 3"/>
            <p:cNvSpPr txBox="1"/>
            <p:nvPr/>
          </p:nvSpPr>
          <p:spPr>
            <a:xfrm>
              <a:off x="4954774" y="4567145"/>
              <a:ext cx="3062176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smtClean="0"/>
                <a:t>Sometimes it is</a:t>
              </a:r>
            </a:p>
            <a:p>
              <a:pPr lvl="1"/>
              <a:r>
                <a:rPr lang="en-US" dirty="0" smtClean="0"/>
                <a:t>- Life</a:t>
              </a:r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95682" y="4030781"/>
              <a:ext cx="2486506" cy="1934502"/>
            </a:xfrm>
            <a:prstGeom prst="rect">
              <a:avLst/>
            </a:prstGeom>
          </p:spPr>
        </p:pic>
      </p:grpSp>
      <p:grpSp>
        <p:nvGrpSpPr>
          <p:cNvPr id="11" name="Group 10"/>
          <p:cNvGrpSpPr/>
          <p:nvPr/>
        </p:nvGrpSpPr>
        <p:grpSpPr>
          <a:xfrm>
            <a:off x="1365464" y="1984523"/>
            <a:ext cx="5045968" cy="1630547"/>
            <a:chOff x="1982153" y="1984523"/>
            <a:chExt cx="5045968" cy="1630547"/>
          </a:xfrm>
        </p:grpSpPr>
        <p:sp>
          <p:nvSpPr>
            <p:cNvPr id="12" name="TextBox 11"/>
            <p:cNvSpPr txBox="1"/>
            <p:nvPr/>
          </p:nvSpPr>
          <p:spPr>
            <a:xfrm>
              <a:off x="3391787" y="2466435"/>
              <a:ext cx="3636334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"</a:t>
              </a:r>
              <a:r>
                <a:rPr lang="en-US" sz="3200" dirty="0" smtClean="0"/>
                <a:t>Select" isn’t broken</a:t>
              </a:r>
            </a:p>
            <a:p>
              <a:pPr lvl="1"/>
              <a:r>
                <a:rPr lang="en-US" dirty="0" smtClean="0"/>
                <a:t>- The Pragmatic Programmer</a:t>
              </a:r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82153" y="1984523"/>
              <a:ext cx="1409634" cy="163054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89152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Immediate Window – Evaluate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503" y="1966023"/>
            <a:ext cx="10920994" cy="4083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971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Immediate Window – Assign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359" y="2887403"/>
            <a:ext cx="11787282" cy="207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024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93117"/>
            <a:ext cx="10515600" cy="4178883"/>
          </a:xfrm>
        </p:spPr>
        <p:txBody>
          <a:bodyPr/>
          <a:lstStyle/>
          <a:p>
            <a:r>
              <a:rPr lang="en-US" dirty="0" smtClean="0"/>
              <a:t>Removing whitespace to get better debugging information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2576" y="3900330"/>
            <a:ext cx="4286848" cy="2257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418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Display Code Attributes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14584" y="2913020"/>
            <a:ext cx="5362831" cy="1658980"/>
          </a:xfrm>
        </p:spPr>
        <p:txBody>
          <a:bodyPr>
            <a:noAutofit/>
          </a:bodyPr>
          <a:lstStyle/>
          <a:p>
            <a:r>
              <a:rPr lang="en-US" sz="3600" dirty="0" err="1" smtClean="0"/>
              <a:t>DebuggerDisplayAttribute</a:t>
            </a:r>
            <a:endParaRPr lang="en-US" sz="3600" dirty="0" smtClean="0"/>
          </a:p>
          <a:p>
            <a:r>
              <a:rPr lang="en-US" sz="3600" dirty="0" err="1" smtClean="0"/>
              <a:t>DebuggerTypeProxy</a:t>
            </a:r>
            <a:endParaRPr lang="en-US" sz="3600" dirty="0" smtClean="0"/>
          </a:p>
          <a:p>
            <a:r>
              <a:rPr lang="en-US" sz="3600" dirty="0" err="1" smtClean="0"/>
              <a:t>DebuggerBrowsable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303235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615514" y="2743200"/>
            <a:ext cx="696097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[Conditional("DEBUG</a:t>
            </a:r>
            <a:r>
              <a:rPr lang="en-US" sz="4400" dirty="0"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4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)]</a:t>
            </a:r>
            <a:endParaRPr lang="en-US" sz="4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4365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344563" y="2520779"/>
            <a:ext cx="622780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Debugger.Break</a:t>
            </a:r>
            <a:endParaRPr lang="en-US" sz="44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44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Debugger.IsAttached</a:t>
            </a:r>
            <a:endParaRPr lang="en-US" sz="4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3568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See Code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706880" y="3326674"/>
            <a:ext cx="877824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hlinkClick r:id="rId3"/>
              </a:rPr>
              <a:t>https</a:t>
            </a:r>
            <a:r>
              <a:rPr lang="en-US" sz="3200" dirty="0" smtClean="0">
                <a:hlinkClick r:id="rId3"/>
              </a:rPr>
              <a:t>://github.com/codekaizen/AdvNetDebugging/FoodNameClustering/</a:t>
            </a:r>
            <a:r>
              <a:rPr lang="en-US" sz="3200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30649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194175"/>
          </a:xfrm>
        </p:spPr>
        <p:txBody>
          <a:bodyPr/>
          <a:lstStyle/>
          <a:p>
            <a:r>
              <a:rPr lang="en-US" dirty="0" smtClean="0"/>
              <a:t>The backdoor to your code at runtime: PDBs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2077" y="3938371"/>
            <a:ext cx="2487845" cy="2316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153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PDBs make nicer exceptions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357" y="3106664"/>
            <a:ext cx="11415286" cy="897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040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PDBs make nicer exceptions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522970" y="2118813"/>
            <a:ext cx="9146060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// Computes and returns the stack trace as a string</a:t>
            </a: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// Attempts to get source file and line number information if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needFileInfo</a:t>
            </a: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// is </a:t>
            </a:r>
            <a:r>
              <a:rPr lang="en-US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true.</a:t>
            </a:r>
          </a:p>
          <a:p>
            <a:r>
              <a:rPr lang="en-US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private 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GetStackTrace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(bool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needFileInfo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</a:p>
          <a:p>
            <a:r>
              <a:rPr lang="en-US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…</a:t>
            </a:r>
          </a:p>
          <a:p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	// Obtain the stack trace string. Note that since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Environment.GetStackTrace</a:t>
            </a: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	// will add the path to the source file if the PDB is present and a demand</a:t>
            </a: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	// for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FileIOPermission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PathDiscovery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) succeeds, we need to make sure we</a:t>
            </a: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	// don't store the stack trace string in the _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stackTraceString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member variable</a:t>
            </a:r>
            <a:r>
              <a:rPr lang="en-US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</a:p>
          <a:p>
            <a:r>
              <a:rPr lang="en-US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	String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tempStackTraceString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Environment.GetStackTrace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(this,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needFileInfo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	return _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remoteStackTraceString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+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tempStackTraceString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} </a:t>
            </a:r>
          </a:p>
        </p:txBody>
      </p:sp>
    </p:spTree>
    <p:extLst>
      <p:ext uri="{BB962C8B-B14F-4D97-AF65-F5344CB8AC3E}">
        <p14:creationId xmlns:p14="http://schemas.microsoft.com/office/powerpoint/2010/main" val="1522282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Which is this, </a:t>
            </a:r>
            <a:r>
              <a:rPr lang="en-US" smtClean="0"/>
              <a:t>and why?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350666"/>
            <a:ext cx="9970982" cy="530531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9062" y="1350666"/>
            <a:ext cx="3530120" cy="3347212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5445938" y="2460637"/>
            <a:ext cx="1300123" cy="733646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562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What's in a PDB?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Guid</a:t>
            </a:r>
            <a:endParaRPr lang="en-US" dirty="0" smtClean="0"/>
          </a:p>
          <a:p>
            <a:r>
              <a:rPr lang="en-US" dirty="0" smtClean="0"/>
              <a:t>Age</a:t>
            </a:r>
          </a:p>
          <a:p>
            <a:r>
              <a:rPr lang="en-US" dirty="0" smtClean="0"/>
              <a:t>Symbol names</a:t>
            </a:r>
          </a:p>
          <a:p>
            <a:r>
              <a:rPr lang="en-US" dirty="0"/>
              <a:t>Mapping from generated code offsets to symbols</a:t>
            </a:r>
          </a:p>
          <a:p>
            <a:r>
              <a:rPr lang="en-US" dirty="0" smtClean="0"/>
              <a:t>Source file</a:t>
            </a:r>
          </a:p>
          <a:p>
            <a:r>
              <a:rPr lang="en-US" dirty="0" smtClean="0"/>
              <a:t>Source references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2048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What's in a </a:t>
            </a:r>
            <a:r>
              <a:rPr lang="en-US" dirty="0" err="1" smtClean="0"/>
              <a:t>.Net</a:t>
            </a:r>
            <a:r>
              <a:rPr lang="en-US" dirty="0" smtClean="0"/>
              <a:t> PDB?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Guid</a:t>
            </a:r>
            <a:endParaRPr lang="en-US" dirty="0" smtClean="0"/>
          </a:p>
          <a:p>
            <a:r>
              <a:rPr lang="en-US" dirty="0" smtClean="0"/>
              <a:t>Age</a:t>
            </a:r>
          </a:p>
          <a:p>
            <a:r>
              <a:rPr lang="en-US" strike="sngStrike" dirty="0" smtClean="0"/>
              <a:t>Symbol names</a:t>
            </a:r>
          </a:p>
          <a:p>
            <a:r>
              <a:rPr lang="en-US" strike="sngStrike" dirty="0"/>
              <a:t>Mapping from generated code offsets to symbols</a:t>
            </a:r>
          </a:p>
          <a:p>
            <a:r>
              <a:rPr lang="en-US" dirty="0" smtClean="0"/>
              <a:t>Source file</a:t>
            </a:r>
          </a:p>
          <a:p>
            <a:r>
              <a:rPr lang="en-US" dirty="0" smtClean="0"/>
              <a:t>Source references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1304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manage your PDB files?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Delete them</a:t>
            </a:r>
          </a:p>
          <a:p>
            <a:r>
              <a:rPr lang="en-US" dirty="0" smtClean="0"/>
              <a:t>Ship them</a:t>
            </a:r>
          </a:p>
          <a:p>
            <a:r>
              <a:rPr lang="en-US" dirty="0" smtClean="0"/>
              <a:t>Nuget Symbol Package</a:t>
            </a:r>
          </a:p>
          <a:p>
            <a:r>
              <a:rPr lang="en-US" dirty="0" smtClean="0"/>
              <a:t>Source Server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0984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manage your PDB files?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trike="sngStrike" dirty="0" smtClean="0"/>
              <a:t>Delete them</a:t>
            </a:r>
          </a:p>
          <a:p>
            <a:r>
              <a:rPr lang="en-US" dirty="0" smtClean="0"/>
              <a:t>Ship them</a:t>
            </a:r>
          </a:p>
          <a:p>
            <a:r>
              <a:rPr lang="en-US" dirty="0" smtClean="0"/>
              <a:t>Nuget Symbol Package</a:t>
            </a:r>
          </a:p>
          <a:p>
            <a:r>
              <a:rPr lang="en-US" dirty="0" smtClean="0"/>
              <a:t>Source Server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637953" y="3200400"/>
            <a:ext cx="3189768" cy="893135"/>
          </a:xfrm>
          <a:prstGeom prst="ellipse">
            <a:avLst/>
          </a:pr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957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Setup source server: TeamCity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560" y="2434856"/>
            <a:ext cx="11586879" cy="413817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309" y="1420774"/>
            <a:ext cx="10941380" cy="727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155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Setup source server: TeamCity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r="15022"/>
          <a:stretch/>
        </p:blipFill>
        <p:spPr>
          <a:xfrm>
            <a:off x="73029" y="2672757"/>
            <a:ext cx="12045942" cy="1420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615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Setup source server: Visual Studio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923" b="30898"/>
          <a:stretch/>
        </p:blipFill>
        <p:spPr>
          <a:xfrm>
            <a:off x="4524884" y="1408678"/>
            <a:ext cx="7348709" cy="494959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03" b="25363"/>
          <a:stretch/>
        </p:blipFill>
        <p:spPr>
          <a:xfrm>
            <a:off x="275109" y="1863151"/>
            <a:ext cx="3807794" cy="3825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935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Setup source server: Visual Studio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b="25471"/>
          <a:stretch/>
        </p:blipFill>
        <p:spPr>
          <a:xfrm>
            <a:off x="2505075" y="1690688"/>
            <a:ext cx="7181850" cy="4699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507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Setup source server: Visual Studio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2540" y="1603590"/>
            <a:ext cx="3246697" cy="22764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267" b="18625"/>
          <a:stretch/>
        </p:blipFill>
        <p:spPr>
          <a:xfrm>
            <a:off x="747823" y="4221634"/>
            <a:ext cx="10696354" cy="230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52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Symbols Don't Load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725" y="5086499"/>
            <a:ext cx="6629400" cy="11144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725" y="1950549"/>
            <a:ext cx="5943600" cy="17716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1486" y="2293142"/>
            <a:ext cx="4858428" cy="2200582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 rot="5400000">
            <a:off x="3266005" y="4135685"/>
            <a:ext cx="1030840" cy="537328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 rot="18900000">
            <a:off x="7390330" y="4953694"/>
            <a:ext cx="1030840" cy="537328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675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broken select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970028" y="6268733"/>
            <a:ext cx="62519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hlinkClick r:id="rId3"/>
              </a:rPr>
              <a:t>http://</a:t>
            </a:r>
            <a:r>
              <a:rPr lang="en-US" sz="2400" dirty="0" smtClean="0">
                <a:hlinkClick r:id="rId3"/>
              </a:rPr>
              <a:t>stackoverflow.com/questions/5188671/</a:t>
            </a:r>
            <a:endParaRPr lang="en-US" sz="2400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7916" y="1380860"/>
            <a:ext cx="7116168" cy="4906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611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Symbols Don't Load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5100" y="1981200"/>
            <a:ext cx="6781800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288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Symbols Don't Load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660" y="2295525"/>
            <a:ext cx="5409530" cy="295290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7450" y="1524079"/>
            <a:ext cx="5600700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766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PDBs Don't Match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239191" y="5521235"/>
            <a:ext cx="77136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Rebuild same source code; Use previous EXE or PDB</a:t>
            </a:r>
            <a:endParaRPr lang="en-US" sz="2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350" y="1524000"/>
            <a:ext cx="4762500" cy="3810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6375" y="2628900"/>
            <a:ext cx="3695700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231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PDBs Don't Match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752850" y="3044280"/>
            <a:ext cx="46863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err="1" smtClean="0"/>
              <a:t>Symchk</a:t>
            </a:r>
            <a:r>
              <a:rPr lang="en-US" sz="4400" dirty="0" smtClean="0"/>
              <a:t> / </a:t>
            </a:r>
            <a:r>
              <a:rPr lang="en-US" sz="4400" dirty="0" err="1" smtClean="0"/>
              <a:t>Chkmatch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283584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PDBs Don't Match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2283" y="1477925"/>
            <a:ext cx="9647433" cy="4805917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1786268" y="3965944"/>
            <a:ext cx="4508205" cy="510364"/>
          </a:xfrm>
          <a:prstGeom prst="ellipse">
            <a:avLst/>
          </a:pr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1874870" y="5479312"/>
            <a:ext cx="4508205" cy="510364"/>
          </a:xfrm>
          <a:prstGeom prst="ellipse">
            <a:avLst/>
          </a:pr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266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2283" y="1477925"/>
            <a:ext cx="9645919" cy="480591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PDBs Don't Match</a:t>
            </a:r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662759" y="5773478"/>
            <a:ext cx="4508205" cy="510364"/>
          </a:xfrm>
          <a:prstGeom prst="ellipse">
            <a:avLst/>
          </a:pr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150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 can't find your PDB files.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7875" y="2539631"/>
            <a:ext cx="8096250" cy="299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985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 </a:t>
            </a:r>
            <a:r>
              <a:rPr lang="en-US" dirty="0" err="1" smtClean="0"/>
              <a:t>Gotchu</a:t>
            </a:r>
            <a:r>
              <a:rPr lang="en-US" dirty="0" smtClean="0"/>
              <a:t> Fam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0201" y="1243103"/>
            <a:ext cx="6473734" cy="497209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r="33485" b="18414"/>
          <a:stretch/>
        </p:blipFill>
        <p:spPr>
          <a:xfrm>
            <a:off x="344532" y="1825238"/>
            <a:ext cx="4384222" cy="3807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565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Ad-hoc PDB Generation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240" y="3244040"/>
            <a:ext cx="4063065" cy="113765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t="1662"/>
          <a:stretch/>
        </p:blipFill>
        <p:spPr>
          <a:xfrm>
            <a:off x="5175315" y="1291472"/>
            <a:ext cx="6674178" cy="5431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120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01479" y="2766219"/>
            <a:ext cx="9789042" cy="1325563"/>
          </a:xfrm>
        </p:spPr>
        <p:txBody>
          <a:bodyPr>
            <a:noAutofit/>
          </a:bodyPr>
          <a:lstStyle/>
          <a:p>
            <a:r>
              <a:rPr lang="en-US" sz="6000" dirty="0" smtClean="0"/>
              <a:t>DevOps: crashing in production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3767530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 the path before time runs out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125973" y="5260458"/>
            <a:ext cx="62838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Besides psychic powers, tools and techniques are the surest way to increase debugging speed.</a:t>
            </a:r>
            <a:endParaRPr lang="en-US" sz="2400" dirty="0"/>
          </a:p>
        </p:txBody>
      </p:sp>
      <p:grpSp>
        <p:nvGrpSpPr>
          <p:cNvPr id="15" name="Group 14"/>
          <p:cNvGrpSpPr/>
          <p:nvPr/>
        </p:nvGrpSpPr>
        <p:grpSpPr>
          <a:xfrm>
            <a:off x="4867275" y="1851726"/>
            <a:ext cx="2457450" cy="2771775"/>
            <a:chOff x="4867275" y="1851726"/>
            <a:chExt cx="2457450" cy="2771775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867275" y="1851726"/>
              <a:ext cx="2457450" cy="2771775"/>
            </a:xfrm>
            <a:prstGeom prst="rect">
              <a:avLst/>
            </a:prstGeom>
          </p:spPr>
        </p:pic>
        <p:sp>
          <p:nvSpPr>
            <p:cNvPr id="8" name="&quot;No&quot; Symbol 7"/>
            <p:cNvSpPr/>
            <p:nvPr/>
          </p:nvSpPr>
          <p:spPr>
            <a:xfrm>
              <a:off x="6267894" y="2094083"/>
              <a:ext cx="283358" cy="283358"/>
            </a:xfrm>
            <a:prstGeom prst="noSmoking">
              <a:avLst>
                <a:gd name="adj" fmla="val 7470"/>
              </a:avLst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" name="&quot;No&quot; Symbol 8"/>
            <p:cNvSpPr/>
            <p:nvPr/>
          </p:nvSpPr>
          <p:spPr>
            <a:xfrm>
              <a:off x="5330634" y="2482703"/>
              <a:ext cx="283358" cy="283358"/>
            </a:xfrm>
            <a:prstGeom prst="noSmoking">
              <a:avLst>
                <a:gd name="adj" fmla="val 7470"/>
              </a:avLst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" name="&quot;No&quot; Symbol 9"/>
            <p:cNvSpPr/>
            <p:nvPr/>
          </p:nvSpPr>
          <p:spPr>
            <a:xfrm>
              <a:off x="5812642" y="2848463"/>
              <a:ext cx="283358" cy="283358"/>
            </a:xfrm>
            <a:prstGeom prst="noSmoking">
              <a:avLst>
                <a:gd name="adj" fmla="val 7470"/>
              </a:avLst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" name="&quot;No&quot; Symbol 10"/>
            <p:cNvSpPr/>
            <p:nvPr/>
          </p:nvSpPr>
          <p:spPr>
            <a:xfrm>
              <a:off x="6737321" y="3248246"/>
              <a:ext cx="283358" cy="283358"/>
            </a:xfrm>
            <a:prstGeom prst="noSmoking">
              <a:avLst>
                <a:gd name="adj" fmla="val 7470"/>
              </a:avLst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" name="&quot;No&quot; Symbol 11"/>
            <p:cNvSpPr/>
            <p:nvPr/>
          </p:nvSpPr>
          <p:spPr>
            <a:xfrm>
              <a:off x="6267894" y="3622513"/>
              <a:ext cx="283358" cy="283358"/>
            </a:xfrm>
            <a:prstGeom prst="noSmoking">
              <a:avLst>
                <a:gd name="adj" fmla="val 7470"/>
              </a:avLst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6" name="Rectangle 15"/>
          <p:cNvSpPr/>
          <p:nvPr/>
        </p:nvSpPr>
        <p:spPr>
          <a:xfrm>
            <a:off x="4412512" y="4146699"/>
            <a:ext cx="3413051" cy="498068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6879000" y="4211067"/>
            <a:ext cx="1019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System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4412511" y="1755056"/>
            <a:ext cx="3413051" cy="2392213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6878999" y="1812027"/>
            <a:ext cx="1019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App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6069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3" r="1366" b="2487"/>
          <a:stretch/>
        </p:blipFill>
        <p:spPr>
          <a:xfrm>
            <a:off x="3176833" y="1285974"/>
            <a:ext cx="6193411" cy="463281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639505" y="216816"/>
            <a:ext cx="726806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You can </a:t>
            </a:r>
            <a:r>
              <a:rPr lang="en-US" sz="2800" i="1" dirty="0" smtClean="0"/>
              <a:t>not</a:t>
            </a:r>
            <a:r>
              <a:rPr lang="en-US" sz="2800" dirty="0" smtClean="0"/>
              <a:t> have Visual Studio on the server. </a:t>
            </a:r>
            <a:br>
              <a:rPr lang="en-US" sz="2800" dirty="0" smtClean="0"/>
            </a:br>
            <a:r>
              <a:rPr lang="en-US" sz="2800" dirty="0" smtClean="0"/>
              <a:t>You get nothing!</a:t>
            </a: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5142322" y="6183984"/>
            <a:ext cx="22624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Good day, sir!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818319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290" y="2683967"/>
            <a:ext cx="1473361" cy="147336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935132" y="3035926"/>
            <a:ext cx="887409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 smtClean="0"/>
              <a:t>=   Tools/AdvancedNetDebugger.psm1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88036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684815" y="1227273"/>
            <a:ext cx="4822371" cy="1325563"/>
          </a:xfrm>
        </p:spPr>
        <p:txBody>
          <a:bodyPr/>
          <a:lstStyle/>
          <a:p>
            <a:r>
              <a:rPr lang="en-US" dirty="0" smtClean="0"/>
              <a:t>Install Windows SDK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9986" y="2892470"/>
            <a:ext cx="4772025" cy="21145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2791095" y="6043752"/>
            <a:ext cx="66098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C:\Program Files (x86)\Windows Kits\10\Debuggers</a:t>
            </a:r>
          </a:p>
        </p:txBody>
      </p:sp>
    </p:spTree>
    <p:extLst>
      <p:ext uri="{BB962C8B-B14F-4D97-AF65-F5344CB8AC3E}">
        <p14:creationId xmlns:p14="http://schemas.microsoft.com/office/powerpoint/2010/main" val="1289152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684815" y="1227273"/>
            <a:ext cx="4822371" cy="1325563"/>
          </a:xfrm>
        </p:spPr>
        <p:txBody>
          <a:bodyPr/>
          <a:lstStyle/>
          <a:p>
            <a:r>
              <a:rPr lang="en-US" dirty="0" smtClean="0"/>
              <a:t>Install Windows SDK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373084" y="6069875"/>
            <a:ext cx="74458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C</a:t>
            </a:r>
            <a:r>
              <a:rPr lang="en-US" sz="2400" dirty="0"/>
              <a:t>:\Program Files (x86)\Windows Kits\10\Debuggers\</a:t>
            </a:r>
            <a:r>
              <a:rPr lang="en-US" sz="2400" dirty="0" err="1"/>
              <a:t>Redist</a:t>
            </a:r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5262152" y="2639144"/>
            <a:ext cx="16676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Missing?</a:t>
            </a:r>
            <a:endParaRPr lang="en-US" sz="3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2773" y="3845378"/>
            <a:ext cx="5886450" cy="12573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66445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82163" y="2766219"/>
            <a:ext cx="5227674" cy="1325563"/>
          </a:xfrm>
        </p:spPr>
        <p:txBody>
          <a:bodyPr>
            <a:noAutofit/>
          </a:bodyPr>
          <a:lstStyle/>
          <a:p>
            <a:r>
              <a:rPr lang="en-US" sz="6000" dirty="0" smtClean="0"/>
              <a:t>Memory Dumps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1537157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Getting a Memory Dump - </a:t>
            </a:r>
            <a:r>
              <a:rPr lang="en-US" dirty="0" err="1" smtClean="0"/>
              <a:t>Procdump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2750" y="1872991"/>
            <a:ext cx="6286500" cy="3686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817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a Memory Dump - </a:t>
            </a:r>
            <a:r>
              <a:rPr lang="en-US" dirty="0" err="1"/>
              <a:t>Procdump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r="864"/>
          <a:stretch/>
        </p:blipFill>
        <p:spPr>
          <a:xfrm>
            <a:off x="404037" y="2639257"/>
            <a:ext cx="11383926" cy="1581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285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a Memory Dump - </a:t>
            </a:r>
            <a:r>
              <a:rPr lang="en-US" dirty="0" err="1"/>
              <a:t>Procdump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9989" y="1690688"/>
            <a:ext cx="5612023" cy="4461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27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a Memory Dump - </a:t>
            </a:r>
            <a:r>
              <a:rPr lang="en-US" dirty="0" err="1"/>
              <a:t>Procdump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3818672" y="2679405"/>
            <a:ext cx="4554656" cy="2308324"/>
            <a:chOff x="1731603" y="2328530"/>
            <a:chExt cx="4554656" cy="2308324"/>
          </a:xfrm>
        </p:grpSpPr>
        <p:sp>
          <p:nvSpPr>
            <p:cNvPr id="3" name="TextBox 2"/>
            <p:cNvSpPr txBox="1"/>
            <p:nvPr/>
          </p:nvSpPr>
          <p:spPr>
            <a:xfrm>
              <a:off x="2746744" y="2328530"/>
              <a:ext cx="3539515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 smtClean="0">
                  <a:latin typeface="Consolas" panose="020B0609020204030204" pitchFamily="49" charset="0"/>
                  <a:cs typeface="Consolas" panose="020B0609020204030204" pitchFamily="49" charset="0"/>
                </a:rPr>
                <a:t>New-</a:t>
              </a:r>
              <a:r>
                <a:rPr lang="en-US" sz="3600" dirty="0" err="1" smtClean="0">
                  <a:latin typeface="Consolas" panose="020B0609020204030204" pitchFamily="49" charset="0"/>
                  <a:cs typeface="Consolas" panose="020B0609020204030204" pitchFamily="49" charset="0"/>
                </a:rPr>
                <a:t>HangDump</a:t>
              </a:r>
              <a:endParaRPr lang="en-US" sz="36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endParaRPr lang="en-US" sz="3600" dirty="0" smtClean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3600" dirty="0" smtClean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</a:p>
            <a:p>
              <a:r>
                <a:rPr lang="en-US" sz="3600" dirty="0" smtClean="0">
                  <a:latin typeface="Consolas" panose="020B0609020204030204" pitchFamily="49" charset="0"/>
                  <a:cs typeface="Consolas" panose="020B0609020204030204" pitchFamily="49" charset="0"/>
                </a:rPr>
                <a:t>New-</a:t>
              </a:r>
              <a:r>
                <a:rPr lang="en-US" sz="3600" dirty="0" err="1" smtClean="0">
                  <a:latin typeface="Consolas" panose="020B0609020204030204" pitchFamily="49" charset="0"/>
                  <a:cs typeface="Consolas" panose="020B0609020204030204" pitchFamily="49" charset="0"/>
                </a:rPr>
                <a:t>CrashDump</a:t>
              </a:r>
              <a:endParaRPr lang="en-US" sz="36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31604" y="2349795"/>
              <a:ext cx="724517" cy="724517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31603" y="3912337"/>
              <a:ext cx="724517" cy="72451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22771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Getting a Memory Dump - </a:t>
            </a:r>
            <a:r>
              <a:rPr lang="en-US" dirty="0" err="1" smtClean="0"/>
              <a:t>Procexp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8184" y="1690688"/>
            <a:ext cx="7895631" cy="4482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328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7329" y="989670"/>
            <a:ext cx="3777342" cy="1325563"/>
          </a:xfrm>
        </p:spPr>
        <p:txBody>
          <a:bodyPr>
            <a:noAutofit/>
          </a:bodyPr>
          <a:lstStyle/>
          <a:p>
            <a:r>
              <a:rPr lang="en-US" sz="7200" dirty="0" smtClean="0"/>
              <a:t>The Code</a:t>
            </a:r>
            <a:endParaRPr lang="en-US" sz="7200" dirty="0"/>
          </a:p>
        </p:txBody>
      </p:sp>
      <p:sp>
        <p:nvSpPr>
          <p:cNvPr id="4" name="TextBox 3"/>
          <p:cNvSpPr txBox="1"/>
          <p:nvPr/>
        </p:nvSpPr>
        <p:spPr>
          <a:xfrm>
            <a:off x="1706880" y="3326674"/>
            <a:ext cx="87782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hlinkClick r:id="rId3"/>
              </a:rPr>
              <a:t>https://github.com/codekaizen/AdvNetDebugging</a:t>
            </a:r>
            <a:r>
              <a:rPr lang="en-US" sz="3200" dirty="0" smtClean="0">
                <a:hlinkClick r:id="rId3"/>
              </a:rPr>
              <a:t>/</a:t>
            </a:r>
            <a:endParaRPr lang="en-US" sz="3200" dirty="0" smtClean="0"/>
          </a:p>
        </p:txBody>
      </p:sp>
    </p:spTree>
    <p:extLst>
      <p:ext uri="{BB962C8B-B14F-4D97-AF65-F5344CB8AC3E}">
        <p14:creationId xmlns:p14="http://schemas.microsoft.com/office/powerpoint/2010/main" val="3906532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Debugging Memory Dumps – Visual Studio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559" y="1467404"/>
            <a:ext cx="10094882" cy="5082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572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Debugging Memory Dumps – Visual Studio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2610" y="1690688"/>
            <a:ext cx="9166778" cy="271742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r="12728"/>
          <a:stretch/>
        </p:blipFill>
        <p:spPr>
          <a:xfrm>
            <a:off x="158382" y="5022207"/>
            <a:ext cx="5705714" cy="142293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r="13310"/>
          <a:stretch/>
        </p:blipFill>
        <p:spPr>
          <a:xfrm>
            <a:off x="5979039" y="5022207"/>
            <a:ext cx="6099183" cy="1422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32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Debugging Memory Dumps – </a:t>
            </a:r>
            <a:r>
              <a:rPr lang="en-US" dirty="0" err="1" smtClean="0"/>
              <a:t>Memprofiler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b="29348"/>
          <a:stretch/>
        </p:blipFill>
        <p:spPr>
          <a:xfrm>
            <a:off x="1088130" y="1396044"/>
            <a:ext cx="10015740" cy="5344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818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Debugging Memory Dumps – </a:t>
            </a:r>
            <a:r>
              <a:rPr lang="en-US" dirty="0" err="1" smtClean="0"/>
              <a:t>Memprofiler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13995"/>
          <a:stretch/>
        </p:blipFill>
        <p:spPr>
          <a:xfrm>
            <a:off x="1033462" y="1346883"/>
            <a:ext cx="10125075" cy="5234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095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Debugging Memory Dumps – </a:t>
            </a:r>
            <a:r>
              <a:rPr lang="en-US" dirty="0" err="1" smtClean="0"/>
              <a:t>Windbg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8108" y="2254766"/>
            <a:ext cx="9835783" cy="16792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3717" y="5011468"/>
            <a:ext cx="4250950" cy="35797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25830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Debugging Memory Dumps – </a:t>
            </a:r>
            <a:r>
              <a:rPr lang="en-US" dirty="0" err="1" smtClean="0"/>
              <a:t>Windbg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7789441" cy="224335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5569" y="4351035"/>
            <a:ext cx="10075289" cy="226241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14319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Automating Analysis of Memory Dumps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572420" y="4392650"/>
            <a:ext cx="904715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hlinkClick r:id="rId2"/>
              </a:rPr>
              <a:t>https://</a:t>
            </a:r>
            <a:r>
              <a:rPr lang="en-US" sz="3200" dirty="0" smtClean="0">
                <a:hlinkClick r:id="rId2"/>
              </a:rPr>
              <a:t>github.com/Wintellect/WintellectPowerShell</a:t>
            </a:r>
            <a:endParaRPr lang="en-US" sz="3200" dirty="0"/>
          </a:p>
        </p:txBody>
      </p:sp>
      <p:sp>
        <p:nvSpPr>
          <p:cNvPr id="4" name="Rectangle 3"/>
          <p:cNvSpPr/>
          <p:nvPr/>
        </p:nvSpPr>
        <p:spPr>
          <a:xfrm>
            <a:off x="3822907" y="2656948"/>
            <a:ext cx="454618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/>
              <a:t>Get-</a:t>
            </a:r>
            <a:r>
              <a:rPr lang="en-US" sz="4400" dirty="0" err="1"/>
              <a:t>DumpAnalysis</a:t>
            </a:r>
            <a:r>
              <a:rPr lang="en-US" sz="4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01146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939991" y="2828836"/>
            <a:ext cx="8312019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 dirty="0" smtClean="0"/>
              <a:t>Logging in Production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2874460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Logging in Production – Danger!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259" y="1980519"/>
            <a:ext cx="4877481" cy="4877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378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4775767" y="2828836"/>
            <a:ext cx="1906291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 dirty="0" smtClean="0"/>
              <a:t>ETW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209805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9345</TotalTime>
  <Words>1291</Words>
  <Application>Microsoft Office PowerPoint</Application>
  <PresentationFormat>Widescreen</PresentationFormat>
  <Paragraphs>337</Paragraphs>
  <Slides>114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114</vt:i4>
      </vt:variant>
    </vt:vector>
  </HeadingPairs>
  <TitlesOfParts>
    <vt:vector size="119" baseType="lpstr">
      <vt:lpstr>Arial</vt:lpstr>
      <vt:lpstr>Calibri</vt:lpstr>
      <vt:lpstr>Calibri Light</vt:lpstr>
      <vt:lpstr>Consolas</vt:lpstr>
      <vt:lpstr>Office Theme</vt:lpstr>
      <vt:lpstr>Advanced .Net Debugging</vt:lpstr>
      <vt:lpstr>Super exciting old technologies!</vt:lpstr>
      <vt:lpstr>PowerPoint Presentation</vt:lpstr>
      <vt:lpstr>The Rainbow's ends of Unicorn Debuggers</vt:lpstr>
      <vt:lpstr>The Rainbow's ends of Unicorn Debuggers</vt:lpstr>
      <vt:lpstr>Which is this, and why?</vt:lpstr>
      <vt:lpstr>A broken select</vt:lpstr>
      <vt:lpstr>Find the path before time runs out</vt:lpstr>
      <vt:lpstr>The Code</vt:lpstr>
      <vt:lpstr>Visual Studio is like Visual Studio Code,  with debugging</vt:lpstr>
      <vt:lpstr>Useful VS tool windows</vt:lpstr>
      <vt:lpstr>Useful VS tool windows</vt:lpstr>
      <vt:lpstr>Useful VS tool windows</vt:lpstr>
      <vt:lpstr>Intellitrace</vt:lpstr>
      <vt:lpstr>Code Map</vt:lpstr>
      <vt:lpstr>Visual Studio debugging options</vt:lpstr>
      <vt:lpstr>Breakpoints</vt:lpstr>
      <vt:lpstr>Breakpoints 101</vt:lpstr>
      <vt:lpstr>Breakpoints – Import / Export</vt:lpstr>
      <vt:lpstr>Breakpoints – Navigate Call Stack</vt:lpstr>
      <vt:lpstr>Breakpoints – Sub Expressions</vt:lpstr>
      <vt:lpstr>Breakpoints – Run To Cursor</vt:lpstr>
      <vt:lpstr>Breakpoints – Run To Cursor</vt:lpstr>
      <vt:lpstr>Breakpoints – Labels</vt:lpstr>
      <vt:lpstr>Breakpoints – Searching and Filtering</vt:lpstr>
      <vt:lpstr>Function Breakpoints</vt:lpstr>
      <vt:lpstr>Function Breakpoints – Stop Magically</vt:lpstr>
      <vt:lpstr>Function Breakpoints – Stop Magically</vt:lpstr>
      <vt:lpstr>Function Breakpoints – Stop Magically</vt:lpstr>
      <vt:lpstr>Optimization breaks debugging</vt:lpstr>
      <vt:lpstr>Function Breakpoints – Disable Optimizations</vt:lpstr>
      <vt:lpstr>Function Breakpoints – Disable Optimizations</vt:lpstr>
      <vt:lpstr>Function Breakpoints – Disable Optimizations</vt:lpstr>
      <vt:lpstr>Tracepoints</vt:lpstr>
      <vt:lpstr>Tracepoints</vt:lpstr>
      <vt:lpstr>Tracepoints</vt:lpstr>
      <vt:lpstr>Tracepoints</vt:lpstr>
      <vt:lpstr>Conditions</vt:lpstr>
      <vt:lpstr>Code inside your breakpoints</vt:lpstr>
      <vt:lpstr>Code inside your breakpoints</vt:lpstr>
      <vt:lpstr>Advanced Breakpoints: Conditions</vt:lpstr>
      <vt:lpstr>Object ID</vt:lpstr>
      <vt:lpstr>Object ID – Make one today!</vt:lpstr>
      <vt:lpstr>Object ID - Referencing</vt:lpstr>
      <vt:lpstr>Watch Window</vt:lpstr>
      <vt:lpstr>Watch Window Expressions</vt:lpstr>
      <vt:lpstr>Watch Window Expressions</vt:lpstr>
      <vt:lpstr>Watch Window – Change State</vt:lpstr>
      <vt:lpstr>Immediate Window</vt:lpstr>
      <vt:lpstr>Immediate Window – Evaluate</vt:lpstr>
      <vt:lpstr>Immediate Window – Assign</vt:lpstr>
      <vt:lpstr>Removing whitespace to get better debugging information</vt:lpstr>
      <vt:lpstr>Display Code Attributes</vt:lpstr>
      <vt:lpstr>PowerPoint Presentation</vt:lpstr>
      <vt:lpstr>PowerPoint Presentation</vt:lpstr>
      <vt:lpstr>See Code</vt:lpstr>
      <vt:lpstr>The backdoor to your code at runtime: PDBs</vt:lpstr>
      <vt:lpstr>PDBs make nicer exceptions</vt:lpstr>
      <vt:lpstr>PDBs make nicer exceptions</vt:lpstr>
      <vt:lpstr>What's in a PDB?</vt:lpstr>
      <vt:lpstr>What's in a .Net PDB?</vt:lpstr>
      <vt:lpstr>How to manage your PDB files?</vt:lpstr>
      <vt:lpstr>How to manage your PDB files?</vt:lpstr>
      <vt:lpstr>Setup source server: TeamCity</vt:lpstr>
      <vt:lpstr>Setup source server: TeamCity</vt:lpstr>
      <vt:lpstr>Setup source server: Visual Studio</vt:lpstr>
      <vt:lpstr>Setup source server: Visual Studio</vt:lpstr>
      <vt:lpstr>Setup source server: Visual Studio</vt:lpstr>
      <vt:lpstr>Symbols Don't Load</vt:lpstr>
      <vt:lpstr>Symbols Don't Load</vt:lpstr>
      <vt:lpstr>Symbols Don't Load</vt:lpstr>
      <vt:lpstr>PDBs Don't Match</vt:lpstr>
      <vt:lpstr>PDBs Don't Match</vt:lpstr>
      <vt:lpstr>PDBs Don't Match</vt:lpstr>
      <vt:lpstr>PDBs Don't Match</vt:lpstr>
      <vt:lpstr>You can't find your PDB files.</vt:lpstr>
      <vt:lpstr>I Gotchu Fam</vt:lpstr>
      <vt:lpstr>Ad-hoc PDB Generation</vt:lpstr>
      <vt:lpstr>DevOps: crashing in production</vt:lpstr>
      <vt:lpstr>PowerPoint Presentation</vt:lpstr>
      <vt:lpstr>PowerPoint Presentation</vt:lpstr>
      <vt:lpstr>Install Windows SDK</vt:lpstr>
      <vt:lpstr>Install Windows SDK</vt:lpstr>
      <vt:lpstr>Memory Dumps</vt:lpstr>
      <vt:lpstr>Getting a Memory Dump - Procdump</vt:lpstr>
      <vt:lpstr>Getting a Memory Dump - Procdump</vt:lpstr>
      <vt:lpstr>Getting a Memory Dump - Procdump</vt:lpstr>
      <vt:lpstr>Getting a Memory Dump - Procdump</vt:lpstr>
      <vt:lpstr>Getting a Memory Dump - Procexp</vt:lpstr>
      <vt:lpstr>Debugging Memory Dumps – Visual Studio</vt:lpstr>
      <vt:lpstr>Debugging Memory Dumps – Visual Studio</vt:lpstr>
      <vt:lpstr>Debugging Memory Dumps – Memprofiler</vt:lpstr>
      <vt:lpstr>Debugging Memory Dumps – Memprofiler</vt:lpstr>
      <vt:lpstr>Debugging Memory Dumps – Windbg</vt:lpstr>
      <vt:lpstr>Debugging Memory Dumps – Windbg</vt:lpstr>
      <vt:lpstr>Automating Analysis of Memory Dumps</vt:lpstr>
      <vt:lpstr>PowerPoint Presentation</vt:lpstr>
      <vt:lpstr>Logging in Production – Danger!</vt:lpstr>
      <vt:lpstr>PowerPoint Presentation</vt:lpstr>
      <vt:lpstr>Logging in Production - ETW</vt:lpstr>
      <vt:lpstr>Logging in Production - ETW</vt:lpstr>
      <vt:lpstr>PowerPoint Presentation</vt:lpstr>
      <vt:lpstr>Logging in Production - GFlags</vt:lpstr>
      <vt:lpstr>Logging in Production - GFlags</vt:lpstr>
      <vt:lpstr>Logging in Production - GFlags</vt:lpstr>
      <vt:lpstr>Logging in Production - GFlags</vt:lpstr>
      <vt:lpstr>PowerPoint Presentation</vt:lpstr>
      <vt:lpstr>Logging in Production - Fusion</vt:lpstr>
      <vt:lpstr>Logging in Production - Fusion</vt:lpstr>
      <vt:lpstr>Logging in Production - Fusion</vt:lpstr>
      <vt:lpstr>Logging in Production - Fusion</vt:lpstr>
      <vt:lpstr>For more</vt:lpstr>
      <vt:lpstr>For more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Advanced .Net Debugging</dc:title>
  <dc:creator>Rory Plaire</dc:creator>
  <cp:lastModifiedBy>Rory Plaire</cp:lastModifiedBy>
  <cp:revision>250</cp:revision>
  <dcterms:created xsi:type="dcterms:W3CDTF">2016-03-09T07:21:35Z</dcterms:created>
  <dcterms:modified xsi:type="dcterms:W3CDTF">2016-04-08T20:49:44Z</dcterms:modified>
</cp:coreProperties>
</file>